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261" r:id="rId6"/>
    <p:sldId id="262" r:id="rId7"/>
    <p:sldId id="264"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6FC0AA-2898-4A38-9C16-CADD43CC6C93}" type="datetimeFigureOut">
              <a:rPr lang="en-US" smtClean="0"/>
              <a:t>11/20/2016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6D263-159C-4B03-A3B8-CEF2865B2FF6}" type="slidenum">
              <a:rPr lang="en-US" smtClean="0"/>
              <a:t>‹#›</a:t>
            </a:fld>
            <a:endParaRPr lang="en-US"/>
          </a:p>
        </p:txBody>
      </p:sp>
    </p:spTree>
    <p:extLst>
      <p:ext uri="{BB962C8B-B14F-4D97-AF65-F5344CB8AC3E}">
        <p14:creationId xmlns:p14="http://schemas.microsoft.com/office/powerpoint/2010/main" val="5748594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303953-DBB6-4874-A7BD-DFA53E4BB2A1}"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15272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03953-DBB6-4874-A7BD-DFA53E4BB2A1}"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413710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03953-DBB6-4874-A7BD-DFA53E4BB2A1}"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304503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03953-DBB6-4874-A7BD-DFA53E4BB2A1}"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188665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03953-DBB6-4874-A7BD-DFA53E4BB2A1}"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212101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303953-DBB6-4874-A7BD-DFA53E4BB2A1}"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278816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03953-DBB6-4874-A7BD-DFA53E4BB2A1}"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427612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303953-DBB6-4874-A7BD-DFA53E4BB2A1}"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74696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3953-DBB6-4874-A7BD-DFA53E4BB2A1}"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183194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303953-DBB6-4874-A7BD-DFA53E4BB2A1}"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84968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303953-DBB6-4874-A7BD-DFA53E4BB2A1}"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A718-E850-4A86-8FFB-F34BD359494F}" type="slidenum">
              <a:rPr lang="en-US" smtClean="0"/>
              <a:t>‹#›</a:t>
            </a:fld>
            <a:endParaRPr lang="en-US"/>
          </a:p>
        </p:txBody>
      </p:sp>
    </p:spTree>
    <p:extLst>
      <p:ext uri="{BB962C8B-B14F-4D97-AF65-F5344CB8AC3E}">
        <p14:creationId xmlns:p14="http://schemas.microsoft.com/office/powerpoint/2010/main" val="222231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03953-DBB6-4874-A7BD-DFA53E4BB2A1}"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8A718-E850-4A86-8FFB-F34BD359494F}" type="slidenum">
              <a:rPr lang="en-US" smtClean="0"/>
              <a:t>‹#›</a:t>
            </a:fld>
            <a:endParaRPr lang="en-US"/>
          </a:p>
        </p:txBody>
      </p:sp>
    </p:spTree>
    <p:extLst>
      <p:ext uri="{BB962C8B-B14F-4D97-AF65-F5344CB8AC3E}">
        <p14:creationId xmlns:p14="http://schemas.microsoft.com/office/powerpoint/2010/main" val="2444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latin typeface="Arial Black" panose="020B0A04020102020204" pitchFamily="34" charset="0"/>
              </a:rPr>
              <a:t>Keeping in Step</a:t>
            </a:r>
          </a:p>
        </p:txBody>
      </p:sp>
      <p:sp>
        <p:nvSpPr>
          <p:cNvPr id="3" name="Subtitle 2"/>
          <p:cNvSpPr>
            <a:spLocks noGrp="1"/>
          </p:cNvSpPr>
          <p:nvPr>
            <p:ph type="subTitle" idx="1"/>
          </p:nvPr>
        </p:nvSpPr>
        <p:spPr/>
        <p:txBody>
          <a:bodyPr/>
          <a:lstStyle/>
          <a:p>
            <a:r>
              <a:rPr lang="en-US" b="1" dirty="0"/>
              <a:t>Teacher: Sean Colosimo</a:t>
            </a:r>
          </a:p>
        </p:txBody>
      </p:sp>
      <p:pic>
        <p:nvPicPr>
          <p:cNvPr id="4" name="Picture 3"/>
          <p:cNvPicPr>
            <a:picLocks noChangeAspect="1"/>
          </p:cNvPicPr>
          <p:nvPr/>
        </p:nvPicPr>
        <p:blipFill>
          <a:blip r:embed="rId2"/>
          <a:stretch>
            <a:fillRect/>
          </a:stretch>
        </p:blipFill>
        <p:spPr>
          <a:xfrm>
            <a:off x="3597965" y="4097544"/>
            <a:ext cx="4996069" cy="2504661"/>
          </a:xfrm>
          <a:prstGeom prst="rect">
            <a:avLst/>
          </a:prstGeom>
        </p:spPr>
      </p:pic>
      <p:pic>
        <p:nvPicPr>
          <p:cNvPr id="6" name="Picture 5"/>
          <p:cNvPicPr>
            <a:picLocks noChangeAspect="1"/>
          </p:cNvPicPr>
          <p:nvPr/>
        </p:nvPicPr>
        <p:blipFill>
          <a:blip r:embed="rId3"/>
          <a:stretch>
            <a:fillRect/>
          </a:stretch>
        </p:blipFill>
        <p:spPr>
          <a:xfrm>
            <a:off x="9120394" y="409783"/>
            <a:ext cx="2466975" cy="1847850"/>
          </a:xfrm>
          <a:prstGeom prst="rect">
            <a:avLst/>
          </a:prstGeom>
        </p:spPr>
      </p:pic>
      <p:pic>
        <p:nvPicPr>
          <p:cNvPr id="7" name="Picture 6"/>
          <p:cNvPicPr>
            <a:picLocks noChangeAspect="1"/>
          </p:cNvPicPr>
          <p:nvPr/>
        </p:nvPicPr>
        <p:blipFill>
          <a:blip r:embed="rId4"/>
          <a:stretch>
            <a:fillRect/>
          </a:stretch>
        </p:blipFill>
        <p:spPr>
          <a:xfrm>
            <a:off x="737152" y="468313"/>
            <a:ext cx="2476500" cy="1847850"/>
          </a:xfrm>
          <a:prstGeom prst="rect">
            <a:avLst/>
          </a:prstGeom>
        </p:spPr>
      </p:pic>
      <p:pic>
        <p:nvPicPr>
          <p:cNvPr id="8" name="Picture 7"/>
          <p:cNvPicPr>
            <a:picLocks noChangeAspect="1"/>
          </p:cNvPicPr>
          <p:nvPr/>
        </p:nvPicPr>
        <p:blipFill>
          <a:blip r:embed="rId5"/>
          <a:stretch>
            <a:fillRect/>
          </a:stretch>
        </p:blipFill>
        <p:spPr>
          <a:xfrm>
            <a:off x="4760428" y="468313"/>
            <a:ext cx="2466975" cy="1849713"/>
          </a:xfrm>
          <a:prstGeom prst="rect">
            <a:avLst/>
          </a:prstGeom>
        </p:spPr>
      </p:pic>
    </p:spTree>
    <p:extLst>
      <p:ext uri="{BB962C8B-B14F-4D97-AF65-F5344CB8AC3E}">
        <p14:creationId xmlns:p14="http://schemas.microsoft.com/office/powerpoint/2010/main" val="38429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Colossians 1:26-29</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28 He is the one we proclaim, admonishing and teaching everyone with all wisdom, so that we may present everyone fully mature in Christ. 29 To this end </a:t>
            </a:r>
            <a:r>
              <a:rPr lang="en-US" b="1" dirty="0"/>
              <a:t>I strenuously contend with all the energy Christ so powerfully works in me.</a:t>
            </a:r>
          </a:p>
        </p:txBody>
      </p:sp>
      <p:pic>
        <p:nvPicPr>
          <p:cNvPr id="5" name="Picture 4"/>
          <p:cNvPicPr>
            <a:picLocks noChangeAspect="1"/>
          </p:cNvPicPr>
          <p:nvPr/>
        </p:nvPicPr>
        <p:blipFill>
          <a:blip r:embed="rId2"/>
          <a:stretch>
            <a:fillRect/>
          </a:stretch>
        </p:blipFill>
        <p:spPr>
          <a:xfrm>
            <a:off x="9318970" y="225288"/>
            <a:ext cx="2486025" cy="1600338"/>
          </a:xfrm>
          <a:prstGeom prst="rect">
            <a:avLst/>
          </a:prstGeom>
        </p:spPr>
      </p:pic>
      <p:pic>
        <p:nvPicPr>
          <p:cNvPr id="6" name="Picture 5"/>
          <p:cNvPicPr>
            <a:picLocks noChangeAspect="1"/>
          </p:cNvPicPr>
          <p:nvPr/>
        </p:nvPicPr>
        <p:blipFill>
          <a:blip r:embed="rId3"/>
          <a:stretch>
            <a:fillRect/>
          </a:stretch>
        </p:blipFill>
        <p:spPr>
          <a:xfrm>
            <a:off x="543338" y="225287"/>
            <a:ext cx="2264465" cy="1600338"/>
          </a:xfrm>
          <a:prstGeom prst="rect">
            <a:avLst/>
          </a:prstGeom>
        </p:spPr>
      </p:pic>
      <p:pic>
        <p:nvPicPr>
          <p:cNvPr id="7" name="Picture 6"/>
          <p:cNvPicPr>
            <a:picLocks noChangeAspect="1"/>
          </p:cNvPicPr>
          <p:nvPr/>
        </p:nvPicPr>
        <p:blipFill>
          <a:blip r:embed="rId4"/>
          <a:stretch>
            <a:fillRect/>
          </a:stretch>
        </p:blipFill>
        <p:spPr>
          <a:xfrm>
            <a:off x="3816626" y="4268856"/>
            <a:ext cx="4598504" cy="2043043"/>
          </a:xfrm>
          <a:prstGeom prst="rect">
            <a:avLst/>
          </a:prstGeom>
        </p:spPr>
      </p:pic>
    </p:spTree>
    <p:extLst>
      <p:ext uri="{BB962C8B-B14F-4D97-AF65-F5344CB8AC3E}">
        <p14:creationId xmlns:p14="http://schemas.microsoft.com/office/powerpoint/2010/main" val="423115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Colossians v 29</a:t>
            </a:r>
          </a:p>
        </p:txBody>
      </p:sp>
      <p:sp>
        <p:nvSpPr>
          <p:cNvPr id="3" name="Content Placeholder 2"/>
          <p:cNvSpPr>
            <a:spLocks noGrp="1"/>
          </p:cNvSpPr>
          <p:nvPr>
            <p:ph idx="1"/>
          </p:nvPr>
        </p:nvSpPr>
        <p:spPr>
          <a:xfrm>
            <a:off x="838200" y="1311965"/>
            <a:ext cx="10515600" cy="4864998"/>
          </a:xfrm>
        </p:spPr>
        <p:txBody>
          <a:bodyPr/>
          <a:lstStyle/>
          <a:p>
            <a:r>
              <a:rPr lang="en-US" b="1" u="sng" dirty="0"/>
              <a:t>Strenuously</a:t>
            </a:r>
            <a:r>
              <a:rPr lang="en-US" b="1" dirty="0"/>
              <a:t>-</a:t>
            </a:r>
            <a:r>
              <a:rPr lang="en-US" b="1" dirty="0" err="1"/>
              <a:t>kopiáō</a:t>
            </a:r>
            <a:r>
              <a:rPr lang="en-US" b="1" dirty="0"/>
              <a:t> ("exhausting labor") – to labor until worn-out, depleted (exhausted). Bodily or mentally labor alike.</a:t>
            </a:r>
          </a:p>
          <a:p>
            <a:endParaRPr lang="en-US" b="1" dirty="0"/>
          </a:p>
          <a:p>
            <a:endParaRPr lang="en-US" b="1" dirty="0"/>
          </a:p>
          <a:p>
            <a:endParaRPr lang="en-US" dirty="0"/>
          </a:p>
          <a:p>
            <a:r>
              <a:rPr lang="en-US" b="1" u="sng" dirty="0"/>
              <a:t>Contend</a:t>
            </a:r>
            <a:r>
              <a:rPr lang="en-US" b="1" dirty="0"/>
              <a:t>-</a:t>
            </a:r>
            <a:r>
              <a:rPr lang="en-US" b="1" dirty="0" err="1"/>
              <a:t>agōnízomai</a:t>
            </a:r>
            <a:r>
              <a:rPr lang="en-US" b="1" dirty="0"/>
              <a:t> ("conflict/struggle," the root of the English term, "agonize") – properly, to struggle, like engaged in an intense athletic contest or warfare </a:t>
            </a:r>
          </a:p>
        </p:txBody>
      </p:sp>
      <p:pic>
        <p:nvPicPr>
          <p:cNvPr id="4" name="Picture 3"/>
          <p:cNvPicPr>
            <a:picLocks noChangeAspect="1"/>
          </p:cNvPicPr>
          <p:nvPr/>
        </p:nvPicPr>
        <p:blipFill>
          <a:blip r:embed="rId2"/>
          <a:stretch>
            <a:fillRect/>
          </a:stretch>
        </p:blipFill>
        <p:spPr>
          <a:xfrm>
            <a:off x="7900781" y="2144264"/>
            <a:ext cx="2857500" cy="1600200"/>
          </a:xfrm>
          <a:prstGeom prst="rect">
            <a:avLst/>
          </a:prstGeom>
        </p:spPr>
      </p:pic>
      <p:pic>
        <p:nvPicPr>
          <p:cNvPr id="5" name="Picture 4"/>
          <p:cNvPicPr>
            <a:picLocks noChangeAspect="1"/>
          </p:cNvPicPr>
          <p:nvPr/>
        </p:nvPicPr>
        <p:blipFill>
          <a:blip r:embed="rId3"/>
          <a:stretch>
            <a:fillRect/>
          </a:stretch>
        </p:blipFill>
        <p:spPr>
          <a:xfrm>
            <a:off x="8044070" y="4686144"/>
            <a:ext cx="2966003" cy="1804712"/>
          </a:xfrm>
          <a:prstGeom prst="rect">
            <a:avLst/>
          </a:prstGeom>
        </p:spPr>
      </p:pic>
    </p:spTree>
    <p:extLst>
      <p:ext uri="{BB962C8B-B14F-4D97-AF65-F5344CB8AC3E}">
        <p14:creationId xmlns:p14="http://schemas.microsoft.com/office/powerpoint/2010/main" val="242418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Galatians 5:16-18</a:t>
            </a:r>
          </a:p>
        </p:txBody>
      </p:sp>
      <p:sp>
        <p:nvSpPr>
          <p:cNvPr id="3" name="Content Placeholder 2"/>
          <p:cNvSpPr>
            <a:spLocks noGrp="1"/>
          </p:cNvSpPr>
          <p:nvPr>
            <p:ph idx="1"/>
          </p:nvPr>
        </p:nvSpPr>
        <p:spPr>
          <a:xfrm>
            <a:off x="838200" y="1431235"/>
            <a:ext cx="10515600" cy="4745728"/>
          </a:xfrm>
        </p:spPr>
        <p:txBody>
          <a:bodyPr/>
          <a:lstStyle/>
          <a:p>
            <a:pPr marL="0" indent="0">
              <a:buNone/>
            </a:pPr>
            <a:r>
              <a:rPr lang="en-US" dirty="0"/>
              <a:t>So I say, </a:t>
            </a:r>
            <a:r>
              <a:rPr lang="en-US" b="1" dirty="0"/>
              <a:t>walk by the Spirit</a:t>
            </a:r>
            <a:r>
              <a:rPr lang="en-US" dirty="0"/>
              <a:t>, and you will not gratify the desires of the flesh. 17 For the </a:t>
            </a:r>
            <a:r>
              <a:rPr lang="en-US" b="1" dirty="0"/>
              <a:t>flesh desires what is contrary to the Spirit</a:t>
            </a:r>
            <a:r>
              <a:rPr lang="en-US" dirty="0"/>
              <a:t>, and the Spirit what is contrary to the flesh. They are in </a:t>
            </a:r>
            <a:r>
              <a:rPr lang="en-US" b="1" dirty="0"/>
              <a:t>conflict</a:t>
            </a:r>
            <a:r>
              <a:rPr lang="en-US" dirty="0"/>
              <a:t> with each other, so that you are not to do whatever you want. 18 But if you are led by the Spirit, you are not under the law.</a:t>
            </a:r>
          </a:p>
        </p:txBody>
      </p:sp>
      <p:pic>
        <p:nvPicPr>
          <p:cNvPr id="4" name="Picture 3"/>
          <p:cNvPicPr>
            <a:picLocks noChangeAspect="1"/>
          </p:cNvPicPr>
          <p:nvPr/>
        </p:nvPicPr>
        <p:blipFill>
          <a:blip r:embed="rId2"/>
          <a:stretch>
            <a:fillRect/>
          </a:stretch>
        </p:blipFill>
        <p:spPr>
          <a:xfrm>
            <a:off x="2383214" y="3535349"/>
            <a:ext cx="7425572" cy="3031103"/>
          </a:xfrm>
          <a:prstGeom prst="rect">
            <a:avLst/>
          </a:prstGeom>
        </p:spPr>
      </p:pic>
    </p:spTree>
    <p:extLst>
      <p:ext uri="{BB962C8B-B14F-4D97-AF65-F5344CB8AC3E}">
        <p14:creationId xmlns:p14="http://schemas.microsoft.com/office/powerpoint/2010/main" val="77189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Galatians 5:21-25</a:t>
            </a:r>
          </a:p>
        </p:txBody>
      </p:sp>
      <p:pic>
        <p:nvPicPr>
          <p:cNvPr id="4" name="Content Placeholder 3"/>
          <p:cNvPicPr>
            <a:picLocks noGrp="1" noChangeAspect="1"/>
          </p:cNvPicPr>
          <p:nvPr>
            <p:ph idx="1"/>
          </p:nvPr>
        </p:nvPicPr>
        <p:blipFill>
          <a:blip r:embed="rId2"/>
          <a:stretch>
            <a:fillRect/>
          </a:stretch>
        </p:blipFill>
        <p:spPr>
          <a:xfrm>
            <a:off x="1736035" y="1690688"/>
            <a:ext cx="9369286" cy="4399722"/>
          </a:xfrm>
          <a:prstGeom prst="rect">
            <a:avLst/>
          </a:prstGeom>
        </p:spPr>
      </p:pic>
    </p:spTree>
    <p:extLst>
      <p:ext uri="{BB962C8B-B14F-4D97-AF65-F5344CB8AC3E}">
        <p14:creationId xmlns:p14="http://schemas.microsoft.com/office/powerpoint/2010/main" val="216969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784"/>
            <a:ext cx="10515600" cy="954156"/>
          </a:xfrm>
        </p:spPr>
        <p:txBody>
          <a:bodyPr/>
          <a:lstStyle/>
          <a:p>
            <a:pPr algn="ctr"/>
            <a:r>
              <a:rPr lang="en-US" dirty="0">
                <a:latin typeface="Arial Black" panose="020B0A04020102020204" pitchFamily="34" charset="0"/>
              </a:rPr>
              <a:t>Galatians 6:1-10</a:t>
            </a:r>
          </a:p>
        </p:txBody>
      </p:sp>
      <p:sp>
        <p:nvSpPr>
          <p:cNvPr id="3" name="Content Placeholder 2"/>
          <p:cNvSpPr>
            <a:spLocks noGrp="1"/>
          </p:cNvSpPr>
          <p:nvPr>
            <p:ph idx="1"/>
          </p:nvPr>
        </p:nvSpPr>
        <p:spPr>
          <a:xfrm>
            <a:off x="838200" y="1152940"/>
            <a:ext cx="10515600" cy="5473147"/>
          </a:xfrm>
        </p:spPr>
        <p:txBody>
          <a:bodyPr>
            <a:normAutofit fontScale="92500" lnSpcReduction="10000"/>
          </a:bodyPr>
          <a:lstStyle/>
          <a:p>
            <a:pPr marL="0" indent="0">
              <a:buNone/>
            </a:pPr>
            <a:r>
              <a:rPr lang="en-US" dirty="0"/>
              <a:t>Brothers and sisters, </a:t>
            </a:r>
            <a:r>
              <a:rPr lang="en-US" b="1" dirty="0"/>
              <a:t>if someone is caught in a sin, you who live by the Spirit should restore that person gently</a:t>
            </a:r>
            <a:r>
              <a:rPr lang="en-US" dirty="0"/>
              <a:t>. But watch yourselves, or you also may be tempted. 2Carry each other’s burdens, and in this way you will fulfill the law of Christ. 3If anyone thinks they are something when they are not, they deceive themselves. </a:t>
            </a:r>
            <a:r>
              <a:rPr lang="en-US" b="1" dirty="0"/>
              <a:t>4 Each one should test their own actions. Then they can take pride in themselves alone, without comparing themselves to someone else, 5 for each one should carry their own load.</a:t>
            </a:r>
          </a:p>
          <a:p>
            <a:pPr marL="0" indent="0">
              <a:buNone/>
            </a:pPr>
            <a:r>
              <a:rPr lang="en-US" dirty="0"/>
              <a:t>	 6Nevertheless, the one who receives instruction in the word should share all good things with their instructor.	</a:t>
            </a:r>
          </a:p>
          <a:p>
            <a:pPr marL="0" indent="0">
              <a:buNone/>
            </a:pPr>
            <a:r>
              <a:rPr lang="en-US" dirty="0"/>
              <a:t>	7 </a:t>
            </a:r>
            <a:r>
              <a:rPr lang="en-US" b="1" dirty="0"/>
              <a:t>Do not be deceived: God cannot be mocked. A man reaps what he sows.</a:t>
            </a:r>
            <a:r>
              <a:rPr lang="en-US" dirty="0"/>
              <a:t> 8 Whoever sows to please their flesh, from the flesh will reap destruction; whoever sows to please the Spirit, from the Spirit will reap eternal life. 9 </a:t>
            </a:r>
            <a:r>
              <a:rPr lang="en-US" b="1" dirty="0"/>
              <a:t>Let us not become weary in doing good, for at the proper time we will reap a harvest if we do not give up</a:t>
            </a:r>
            <a:r>
              <a:rPr lang="en-US" dirty="0"/>
              <a:t>. 10 Therefore, as we have opportunity, let us do good to all people, especially to those who belong to the family of believers.</a:t>
            </a:r>
          </a:p>
        </p:txBody>
      </p:sp>
    </p:spTree>
    <p:extLst>
      <p:ext uri="{BB962C8B-B14F-4D97-AF65-F5344CB8AC3E}">
        <p14:creationId xmlns:p14="http://schemas.microsoft.com/office/powerpoint/2010/main" val="374788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82591" y="1868555"/>
            <a:ext cx="4320208" cy="4161183"/>
          </a:xfrm>
          <a:prstGeom prst="rect">
            <a:avLst/>
          </a:prstGeom>
        </p:spPr>
      </p:pic>
      <p:pic>
        <p:nvPicPr>
          <p:cNvPr id="5" name="Picture 4"/>
          <p:cNvPicPr>
            <a:picLocks noChangeAspect="1"/>
          </p:cNvPicPr>
          <p:nvPr/>
        </p:nvPicPr>
        <p:blipFill>
          <a:blip r:embed="rId3"/>
          <a:stretch>
            <a:fillRect/>
          </a:stretch>
        </p:blipFill>
        <p:spPr>
          <a:xfrm>
            <a:off x="1208226" y="1868555"/>
            <a:ext cx="4662488" cy="4161183"/>
          </a:xfrm>
          <a:prstGeom prst="rect">
            <a:avLst/>
          </a:prstGeom>
        </p:spPr>
      </p:pic>
      <p:sp>
        <p:nvSpPr>
          <p:cNvPr id="6" name="Title 5"/>
          <p:cNvSpPr>
            <a:spLocks noGrp="1"/>
          </p:cNvSpPr>
          <p:nvPr>
            <p:ph type="title"/>
          </p:nvPr>
        </p:nvSpPr>
        <p:spPr/>
        <p:txBody>
          <a:bodyPr/>
          <a:lstStyle/>
          <a:p>
            <a:pPr algn="ctr"/>
            <a:r>
              <a:rPr lang="en-US" dirty="0">
                <a:latin typeface="Arial Black" panose="020B0A04020102020204" pitchFamily="34" charset="0"/>
              </a:rPr>
              <a:t>Challenges to Farming</a:t>
            </a:r>
          </a:p>
        </p:txBody>
      </p:sp>
    </p:spTree>
    <p:extLst>
      <p:ext uri="{BB962C8B-B14F-4D97-AF65-F5344CB8AC3E}">
        <p14:creationId xmlns:p14="http://schemas.microsoft.com/office/powerpoint/2010/main" val="275973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22958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7564" y="503238"/>
            <a:ext cx="11463131" cy="5673725"/>
          </a:xfrm>
        </p:spPr>
        <p:txBody>
          <a:bodyPr>
            <a:normAutofit/>
          </a:bodyPr>
          <a:lstStyle/>
          <a:p>
            <a:r>
              <a:rPr lang="en-US" sz="1600" b="1" dirty="0"/>
              <a:t>Galatians 5:17 Conflict 480 </a:t>
            </a:r>
            <a:r>
              <a:rPr lang="en-US" sz="1600" b="1" dirty="0" err="1"/>
              <a:t>antíkeimai</a:t>
            </a:r>
            <a:r>
              <a:rPr lang="en-US" sz="1600" b="1" dirty="0"/>
              <a:t> (from 473 /</a:t>
            </a:r>
            <a:r>
              <a:rPr lang="en-US" sz="1600" b="1" dirty="0" err="1"/>
              <a:t>antí</a:t>
            </a:r>
            <a:r>
              <a:rPr lang="en-US" sz="1600" b="1" dirty="0"/>
              <a:t>, "against" and 2743 /</a:t>
            </a:r>
            <a:r>
              <a:rPr lang="en-US" sz="1600" b="1" dirty="0" err="1"/>
              <a:t>kautēriázō</a:t>
            </a:r>
            <a:r>
              <a:rPr lang="en-US" sz="1600" b="1" dirty="0"/>
              <a:t>, "to place") – properly, place fully against, constitutionally oppose – like someone being thoroughly unreconcilable ("intractable, implacable").</a:t>
            </a:r>
          </a:p>
          <a:p>
            <a:r>
              <a:rPr lang="en-US" sz="1600" b="1" dirty="0"/>
              <a:t>Galatians 5:20 </a:t>
            </a:r>
          </a:p>
          <a:p>
            <a:pPr lvl="1">
              <a:buFont typeface="Courier New" panose="02070309020205020404" pitchFamily="49" charset="0"/>
              <a:buChar char="o"/>
            </a:pPr>
            <a:r>
              <a:rPr lang="en-US" sz="1600" b="1" dirty="0" err="1"/>
              <a:t>éris</a:t>
            </a:r>
            <a:r>
              <a:rPr lang="en-US" sz="1600" b="1" dirty="0"/>
              <a:t>(a primitive word, NAS dictionary) – literally quarrel, strife; properly, a readiness to quarrel (having a contentious spirit), affection for dispute.</a:t>
            </a:r>
          </a:p>
          <a:p>
            <a:pPr lvl="1">
              <a:buFont typeface="Courier New" panose="02070309020205020404" pitchFamily="49" charset="0"/>
              <a:buChar char="o"/>
            </a:pPr>
            <a:r>
              <a:rPr lang="en-US" sz="1600" b="1" dirty="0" err="1"/>
              <a:t>Erithea</a:t>
            </a:r>
            <a:r>
              <a:rPr lang="en-US" sz="1600" b="1" dirty="0"/>
              <a:t> the seeking of followers and adherents by means of gifts, the seeking of followers, hence) ambition, rivalry, self-seeking; a feud, faction. ME FIRST</a:t>
            </a:r>
          </a:p>
          <a:p>
            <a:pPr lvl="1">
              <a:buFont typeface="Courier New" panose="02070309020205020404" pitchFamily="49" charset="0"/>
              <a:buChar char="o"/>
            </a:pPr>
            <a:r>
              <a:rPr lang="en-US" sz="1600" b="1" dirty="0" err="1"/>
              <a:t>dixostasía</a:t>
            </a:r>
            <a:r>
              <a:rPr lang="en-US" sz="1600" b="1" dirty="0"/>
              <a:t> (from </a:t>
            </a:r>
            <a:r>
              <a:rPr lang="en-US" sz="1600" b="1" dirty="0" err="1"/>
              <a:t>dixa</a:t>
            </a:r>
            <a:r>
              <a:rPr lang="en-US" sz="1600" b="1" dirty="0"/>
              <a:t>, "separately" and 4714 /</a:t>
            </a:r>
            <a:r>
              <a:rPr lang="en-US" sz="1600" b="1" dirty="0" err="1"/>
              <a:t>stásis</a:t>
            </a:r>
            <a:r>
              <a:rPr lang="en-US" sz="1600" b="1" dirty="0"/>
              <a:t>, "a standing, stance") – properly, separate-standings ("standing apart"), used of divisions which wrongly separate people into pointless (groundless) factions.</a:t>
            </a:r>
          </a:p>
          <a:p>
            <a:pPr lvl="1">
              <a:buFont typeface="Courier New" panose="02070309020205020404" pitchFamily="49" charset="0"/>
              <a:buChar char="o"/>
            </a:pPr>
            <a:r>
              <a:rPr lang="en-US" sz="1600" b="1" dirty="0"/>
              <a:t>Hairesis   a self-chosen opinion, a religious or philosophical sect, </a:t>
            </a:r>
          </a:p>
          <a:p>
            <a:r>
              <a:rPr lang="en-US" sz="2000" b="1" dirty="0"/>
              <a:t>Galatians 5:26</a:t>
            </a:r>
          </a:p>
          <a:p>
            <a:pPr lvl="1">
              <a:buFont typeface="Courier New" panose="02070309020205020404" pitchFamily="49" charset="0"/>
              <a:buChar char="o"/>
            </a:pPr>
            <a:r>
              <a:rPr lang="en-US" sz="1600" b="1" dirty="0" err="1"/>
              <a:t>kenódoksos</a:t>
            </a:r>
            <a:r>
              <a:rPr lang="en-US" sz="1600" b="1" dirty="0"/>
              <a:t> – properly, empty glory, i.e. self-deluded conceit driven by personal "delusions of grandeur"; "groundless conceit" (A-S); boasting "where there is nothing to boast about; </a:t>
            </a:r>
          </a:p>
          <a:p>
            <a:pPr lvl="1">
              <a:buFont typeface="Courier New" panose="02070309020205020404" pitchFamily="49" charset="0"/>
              <a:buChar char="o"/>
            </a:pPr>
            <a:r>
              <a:rPr lang="en-US" sz="1600" b="1" dirty="0"/>
              <a:t>Prokaleo I provoke, stimulate, challenge, call out.</a:t>
            </a:r>
          </a:p>
          <a:p>
            <a:pPr lvl="1">
              <a:buFont typeface="Courier New" panose="02070309020205020404" pitchFamily="49" charset="0"/>
              <a:buChar char="o"/>
            </a:pPr>
            <a:r>
              <a:rPr lang="en-US" sz="1600" b="1" dirty="0" err="1"/>
              <a:t>phthonéō</a:t>
            </a:r>
            <a:r>
              <a:rPr lang="en-US" sz="1600" b="1" dirty="0"/>
              <a:t>  – to envy, becoming bitter (sour) because of another person's success</a:t>
            </a:r>
          </a:p>
          <a:p>
            <a:r>
              <a:rPr lang="en-US" sz="2000" b="1" dirty="0"/>
              <a:t>Galatians 6:1</a:t>
            </a:r>
          </a:p>
          <a:p>
            <a:pPr lvl="1">
              <a:buFont typeface="Courier New" panose="02070309020205020404" pitchFamily="49" charset="0"/>
              <a:buChar char="o"/>
            </a:pPr>
            <a:r>
              <a:rPr lang="en-US" sz="1600" b="1" dirty="0" err="1"/>
              <a:t>praótēs</a:t>
            </a:r>
            <a:r>
              <a:rPr lang="en-US" sz="1600" b="1" dirty="0"/>
              <a:t>– properly, temperate, displaying the right blend of force and reserve (gentleness). 4236 /</a:t>
            </a:r>
            <a:r>
              <a:rPr lang="en-US" sz="1600" b="1" dirty="0" err="1"/>
              <a:t>praótēs</a:t>
            </a:r>
            <a:r>
              <a:rPr lang="en-US" sz="1600" b="1" dirty="0"/>
              <a:t> ("strength in gentleness") avoids unnecessary harshness, yet without compromising or being too slow to use necessary force.</a:t>
            </a:r>
          </a:p>
        </p:txBody>
      </p:sp>
    </p:spTree>
    <p:extLst>
      <p:ext uri="{BB962C8B-B14F-4D97-AF65-F5344CB8AC3E}">
        <p14:creationId xmlns:p14="http://schemas.microsoft.com/office/powerpoint/2010/main" val="324848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492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Courier New</vt:lpstr>
      <vt:lpstr>Office Theme</vt:lpstr>
      <vt:lpstr>Keeping in Step</vt:lpstr>
      <vt:lpstr>Colossians 1:26-29</vt:lpstr>
      <vt:lpstr>Colossians v 29</vt:lpstr>
      <vt:lpstr>Galatians 5:16-18</vt:lpstr>
      <vt:lpstr>Galatians 5:21-25</vt:lpstr>
      <vt:lpstr>Galatians 6:1-10</vt:lpstr>
      <vt:lpstr>Challenges to Farming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in Step</dc:title>
  <dc:creator>Sean Colosimo</dc:creator>
  <cp:lastModifiedBy>Sean Colosimo</cp:lastModifiedBy>
  <cp:revision>18</cp:revision>
  <cp:lastPrinted>2016-11-20T13:40:44Z</cp:lastPrinted>
  <dcterms:created xsi:type="dcterms:W3CDTF">2016-11-19T11:25:08Z</dcterms:created>
  <dcterms:modified xsi:type="dcterms:W3CDTF">2016-11-20T14:26:11Z</dcterms:modified>
</cp:coreProperties>
</file>