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5.xml" ContentType="application/vnd.openxmlformats-officedocument.presentationml.notesSlide+xml"/>
  <Override PartName="/ppt/media/image7.jpeg" ContentType="image/jpeg"/>
  <Override PartName="/ppt/media/image8.jpeg" ContentType="image/jpeg"/>
  <Override PartName="/ppt/notesSlides/notesSlide6.xml" ContentType="application/vnd.openxmlformats-officedocument.presentationml.notesSlide+xml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Babies…Football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The Chase… The Chain {Explain dilemma}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We are the same.   WE share a faith in something amazing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Explain Passage…</a:t>
            </a:r>
          </a:p>
          <a:p>
            <a:pPr>
              <a:defRPr b="1"/>
            </a:pPr>
            <a:r>
              <a:t>God is Big and awesome and Wants to Have More!</a:t>
            </a:r>
          </a:p>
          <a:p>
            <a:pPr>
              <a:defRPr b="1"/>
            </a:pPr>
            <a:r>
              <a:t>1.	Think Big</a:t>
            </a:r>
          </a:p>
          <a:p>
            <a:pPr>
              <a:defRPr b="1"/>
            </a:pPr>
            <a:r>
              <a:t>2.	Start Small</a:t>
            </a:r>
          </a:p>
          <a:p>
            <a:pPr>
              <a:defRPr b="1"/>
            </a:pPr>
            <a:r>
              <a:t>3.	Go Deep</a:t>
            </a:r>
          </a:p>
          <a:p>
            <a:pPr>
              <a:defRPr b="1"/>
            </a:pPr>
          </a:p>
          <a:p>
            <a:pPr>
              <a:defRPr b="1"/>
            </a:pP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I.	We Have the Same Power (Ephesians 18:18-20) </a:t>
            </a:r>
          </a:p>
          <a:p>
            <a:pPr/>
            <a:r>
              <a:t>A.	He Will Shake You Up</a:t>
            </a:r>
          </a:p>
          <a:p>
            <a:pPr/>
            <a:r>
              <a:t>B.	He Will Raise You Up</a:t>
            </a:r>
          </a:p>
          <a:p>
            <a:pPr/>
            <a:r>
              <a:t>C.	He Will Move the Stone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/>
          <p:cNvPicPr>
            <a:picLocks noChangeAspect="0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Frank Davis</a:t>
            </a:r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Senior Pastor/Evangelist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564389_10151244573944715_60339887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54" y="2504362"/>
            <a:ext cx="12818692" cy="4744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70682" y="49019"/>
            <a:ext cx="379891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chemeClr val="accent4">
                    <a:hueOff val="-255697"/>
                    <a:satOff val="-2070"/>
                    <a:lumOff val="-12024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Next Week…</a:t>
            </a:r>
          </a:p>
        </p:txBody>
      </p:sp>
      <p:pic>
        <p:nvPicPr>
          <p:cNvPr id="165" name="tis-the-season-podcas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722" y="1105122"/>
            <a:ext cx="7543356" cy="7543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</a:t>
            </a:r>
          </a:p>
        </p:txBody>
      </p:sp>
      <p:sp>
        <p:nvSpPr>
          <p:cNvPr id="127" name="Shape 12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R="182880" algn="l" defTabSz="182880">
              <a:lnSpc>
                <a:spcPct val="100000"/>
              </a:lnSpc>
              <a:defRPr i="0" sz="372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r>
              <a:t>https://www.youtube.com/watch?v=hqOOUJFv1n0&amp;t=22s</a:t>
            </a:r>
            <a:endParaRPr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20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160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182880" algn="l" defTabSz="182880">
              <a:lnSpc>
                <a:spcPct val="100000"/>
              </a:lnSpc>
              <a:defRPr i="0" sz="1240" u="sng">
                <a:solidFill>
                  <a:srgbClr val="FFBD44"/>
                </a:solidFill>
                <a:effectLst/>
                <a:latin typeface="Cambria"/>
                <a:ea typeface="Cambria"/>
                <a:cs typeface="Cambria"/>
                <a:sym typeface="Cambri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276432" y="254118"/>
            <a:ext cx="3752033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chemeClr val="accent5">
                    <a:satOff val="12463"/>
                    <a:lumOff val="-11496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This Week…</a:t>
            </a:r>
          </a:p>
        </p:txBody>
      </p:sp>
      <p:pic>
        <p:nvPicPr>
          <p:cNvPr id="132" name="mo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885" y="1897463"/>
            <a:ext cx="11097030" cy="6813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d-Wants-You-to-be-Bless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377" y="1192953"/>
            <a:ext cx="12304046" cy="736769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427885" y="6483290"/>
            <a:ext cx="814902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100">
                <a:solidFill>
                  <a:schemeClr val="accent1">
                    <a:satOff val="3916"/>
                    <a:lumOff val="-15931"/>
                  </a:schemeClr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Ephesians 3:14-21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2mpH_HGZ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74" y="101674"/>
            <a:ext cx="9550252" cy="955025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740795" y="8457665"/>
            <a:ext cx="352321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4500">
                <a:solidFill>
                  <a:schemeClr val="accent1">
                    <a:satOff val="3916"/>
                    <a:lumOff val="-15931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III. Go Deep</a:t>
            </a:r>
          </a:p>
        </p:txBody>
      </p:sp>
      <p:sp>
        <p:nvSpPr>
          <p:cNvPr id="143" name="Shape 143"/>
          <p:cNvSpPr/>
          <p:nvPr/>
        </p:nvSpPr>
        <p:spPr>
          <a:xfrm>
            <a:off x="4380538" y="7604748"/>
            <a:ext cx="424372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4500">
                <a:solidFill>
                  <a:schemeClr val="accent1">
                    <a:satOff val="3916"/>
                    <a:lumOff val="-15931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II. Start Small</a:t>
            </a:r>
          </a:p>
        </p:txBody>
      </p:sp>
      <p:sp>
        <p:nvSpPr>
          <p:cNvPr id="144" name="Shape 144"/>
          <p:cNvSpPr/>
          <p:nvPr/>
        </p:nvSpPr>
        <p:spPr>
          <a:xfrm>
            <a:off x="4084580" y="6751830"/>
            <a:ext cx="354665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4500">
                <a:solidFill>
                  <a:schemeClr val="accent1">
                    <a:satOff val="3916"/>
                    <a:lumOff val="-15931"/>
                  </a:schemeClr>
                </a:solidFill>
                <a:latin typeface="Cooper Black"/>
                <a:ea typeface="Cooper Black"/>
                <a:cs typeface="Cooper Black"/>
                <a:sym typeface="Cooper Black"/>
              </a:defRPr>
            </a:lvl1pPr>
          </a:lstStyle>
          <a:p>
            <a:pPr/>
            <a:r>
              <a:t>I. Think Big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422240" y="5068250"/>
            <a:ext cx="12160319" cy="4402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i="0" sz="57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18 </a:t>
            </a:r>
            <a:r>
              <a:t>may have power, together with all the Lord’s holy people, to grasp how wide and long and high and deep is the love of Christ,</a:t>
            </a:r>
          </a:p>
        </p:txBody>
      </p:sp>
      <p:sp>
        <p:nvSpPr>
          <p:cNvPr id="147" name="Shape 147"/>
          <p:cNvSpPr/>
          <p:nvPr/>
        </p:nvSpPr>
        <p:spPr>
          <a:xfrm>
            <a:off x="4718684" y="3900621"/>
            <a:ext cx="356743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Ephesians 3:18</a:t>
            </a:r>
          </a:p>
        </p:txBody>
      </p:sp>
      <p:pic>
        <p:nvPicPr>
          <p:cNvPr id="148" name="WvVVz8U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017" y="515714"/>
            <a:ext cx="3308766" cy="3308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22240" y="5708062"/>
            <a:ext cx="12160319" cy="4353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i="0" sz="45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20 </a:t>
            </a:r>
            <a:r>
              <a:t>Now to him who is able to do immeasurably more than all we ask or imagine, according to his power that is at work within us, </a:t>
            </a:r>
          </a:p>
          <a:p>
            <a:pPr marR="457200" algn="l" defTabSz="457200">
              <a:defRPr i="0" sz="500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4698364" y="4682846"/>
            <a:ext cx="360807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Ephesians 3:20</a:t>
            </a:r>
          </a:p>
        </p:txBody>
      </p:sp>
      <p:pic>
        <p:nvPicPr>
          <p:cNvPr id="152" name="WvVVz8U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9642" y="515714"/>
            <a:ext cx="4005516" cy="4005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tartSmall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648" y="945705"/>
            <a:ext cx="12579504" cy="786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690755" y="5309281"/>
            <a:ext cx="11623290" cy="496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457200" algn="l" defTabSz="457200">
              <a:defRPr i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18 </a:t>
            </a:r>
            <a:r>
              <a:t>may have power, together with all the Lord’s holy people, to grasp how wide and long and high and deep is the love of Christ,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19 </a:t>
            </a:r>
            <a:r>
              <a:t>and to know this love that surpasses knowledge—that you may be filled to the measure of all the fullness of God.</a:t>
            </a:r>
          </a:p>
          <a:p>
            <a:pPr marR="457200" algn="l" defTabSz="457200">
              <a:defRPr i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4340542" y="4095853"/>
            <a:ext cx="432371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Ephesians 3:18-19</a:t>
            </a:r>
          </a:p>
        </p:txBody>
      </p:sp>
      <p:pic>
        <p:nvPicPr>
          <p:cNvPr id="158" name="fish-go-dee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2194" y="369130"/>
            <a:ext cx="4920412" cy="3376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