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5.jpeg" ContentType="image/jpeg"/>
  <Override PartName="/ppt/media/image6.jpe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7.jpeg" ContentType="image/jpeg"/>
  <Override PartName="/ppt/notesSlides/notesSlide6.xml" ContentType="application/vnd.openxmlformats-officedocument.presentationml.notesSlide+xml"/>
  <Override PartName="/ppt/media/image8.jpe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9.jpeg" ContentType="image/jpeg"/>
  <Override PartName="/ppt/notesSlides/notesSlide9.xml" ContentType="application/vnd.openxmlformats-officedocument.presentationml.notesSlide+xml"/>
  <Override PartName="/ppt/media/image10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8C8AF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E7E6E2">
              <a:alpha val="60000"/>
            </a:srgbClr>
          </a:solidFill>
        </a:fill>
      </a:tcStyle>
    </a:wholeTbl>
    <a:band2H>
      <a:tcTxStyle b="def" i="def"/>
      <a:tcStyle>
        <a:tcBdr/>
        <a:fill>
          <a:solidFill>
            <a:srgbClr val="B6BEC8">
              <a:alpha val="3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wholeTbl>
    <a:band2H>
      <a:tcTxStyle b="def" i="def"/>
      <a:tcStyle>
        <a:tcBdr/>
        <a:fill>
          <a:solidFill>
            <a:srgbClr val="CBCAB9">
              <a:alpha val="7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0">
              <a:alpha val="8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solidFill>
                <a:srgbClr val="5A5950"/>
              </a:solidFill>
              <a:prstDash val="solid"/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254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254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8.xml.rels><?xml version="1.0" encoding="UTF-8" standalone="yes"?>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9.xml.rels><?xml version="1.0" encoding="UTF-8" standalone="yes"?>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Babies…Football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Xmas we forget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4" name="Shape 13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We are the same.   WE share a faith in something amazing</a:t>
            </a:r>
          </a:p>
          <a:p>
            <a:p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2" name="Shape 14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We forget why…</a:t>
            </a:r>
          </a:p>
          <a:p>
            <a:pPr/>
            <a:r>
              <a:t>1.	Pure</a:t>
            </a:r>
          </a:p>
          <a:p>
            <a:pPr/>
            <a:r>
              <a:t>2.	Righteous</a:t>
            </a:r>
          </a:p>
          <a:p>
            <a:pPr/>
            <a:r>
              <a:t>3.	Invest</a:t>
            </a:r>
          </a:p>
          <a:p>
            <a:pPr/>
            <a:r>
              <a:t>4.	Give</a:t>
            </a:r>
          </a:p>
          <a:p>
            <a:pPr/>
            <a:r>
              <a:t>5.	Sacrifice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7" name="Shape 14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Job struggled but didn’t quit...</a:t>
            </a:r>
          </a:p>
          <a:p>
            <a:pPr>
              <a:defRPr b="1"/>
            </a:pPr>
            <a:r>
              <a:t>•	Lost everything</a:t>
            </a:r>
          </a:p>
          <a:p>
            <a:pPr>
              <a:defRPr b="1"/>
            </a:pPr>
            <a:r>
              <a:t>•	Friends Hurt not Helped</a:t>
            </a:r>
          </a:p>
          <a:p>
            <a:pPr>
              <a:defRPr b="1"/>
            </a:pPr>
            <a:r>
              <a:t>•	God seemed silent</a:t>
            </a:r>
          </a:p>
          <a:p>
            <a:pPr>
              <a:defRPr b="1"/>
            </a:pPr>
            <a:r>
              <a:t>•	Grumbled</a:t>
            </a:r>
          </a:p>
          <a:p>
            <a:pPr>
              <a:defRPr b="1"/>
            </a:pPr>
          </a:p>
          <a:p>
            <a:pPr>
              <a:defRPr b="1"/>
            </a:pPr>
          </a:p>
          <a:p>
            <a:pPr>
              <a:defRPr b="1"/>
            </a:pPr>
          </a:p>
          <a:p>
            <a:p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Shape 15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God was Pleased with Job’s response…why?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1" name="Shape 17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A.	God Is Big</a:t>
            </a:r>
          </a:p>
          <a:p>
            <a:pPr/>
            <a:r>
              <a:t>B.	He deserves all trust </a:t>
            </a:r>
          </a:p>
          <a:p>
            <a:pPr/>
            <a:r>
              <a:t>C.	He has not forgotten me </a:t>
            </a:r>
          </a:p>
          <a:p>
            <a:pPr/>
            <a:r>
              <a:t>D.	He care for me </a:t>
            </a:r>
          </a:p>
          <a:p>
            <a:pPr/>
            <a:r>
              <a:t>E.	He will always take care of me.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Shape 17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II.</a:t>
            </a:r>
            <a:r>
              <a:rPr b="1"/>
              <a:t>	Bow Down  </a:t>
            </a:r>
          </a:p>
          <a:p>
            <a:pPr/>
          </a:p>
          <a:p>
            <a:pPr/>
            <a:r>
              <a:t>A.	Repent</a:t>
            </a:r>
          </a:p>
          <a:p>
            <a:pPr/>
            <a:r>
              <a:t>B.	Let Go</a:t>
            </a:r>
          </a:p>
          <a:p>
            <a:pPr/>
            <a:r>
              <a:t>C.	Go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1" name="Shape 18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ngbat_h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Shape 13"/>
          <p:cNvSpPr/>
          <p:nvPr>
            <p:ph type="body" sz="quarter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hape 95"/>
          <p:cNvSpPr/>
          <p:nvPr>
            <p:ph type="body" sz="quarter" idx="14"/>
          </p:nvPr>
        </p:nvSpPr>
        <p:spPr>
          <a:xfrm>
            <a:off x="1270000" y="4241800"/>
            <a:ext cx="10464800" cy="736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240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pic" sz="half" idx="13"/>
          </p:nvPr>
        </p:nvSpPr>
        <p:spPr>
          <a:xfrm>
            <a:off x="2374900" y="952500"/>
            <a:ext cx="8255000" cy="551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Shape 22"/>
          <p:cNvSpPr/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" name="Shape 23"/>
          <p:cNvSpPr/>
          <p:nvPr>
            <p:ph type="body" sz="quarter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pic" sz="half" idx="13"/>
          </p:nvPr>
        </p:nvSpPr>
        <p:spPr>
          <a:xfrm>
            <a:off x="7070725" y="1714500"/>
            <a:ext cx="4733925" cy="6311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Shape 40"/>
          <p:cNvSpPr/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pic" sz="quarter" idx="13"/>
          </p:nvPr>
        </p:nvSpPr>
        <p:spPr>
          <a:xfrm>
            <a:off x="7569200" y="3302000"/>
            <a:ext cx="3810000" cy="508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Shape 68"/>
          <p:cNvSpPr/>
          <p:nvPr>
            <p:ph type="body" sz="half" idx="1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pic" sz="quarter" idx="13"/>
          </p:nvPr>
        </p:nvSpPr>
        <p:spPr>
          <a:xfrm>
            <a:off x="6719758" y="49908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quarter" idx="14"/>
          </p:nvPr>
        </p:nvSpPr>
        <p:spPr>
          <a:xfrm>
            <a:off x="6719758" y="9395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pic" sz="half" idx="15"/>
          </p:nvPr>
        </p:nvSpPr>
        <p:spPr>
          <a:xfrm>
            <a:off x="979663" y="939800"/>
            <a:ext cx="5499101" cy="7861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Shape 8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i="0" sz="2000">
                <a:solidFill>
                  <a:srgbClr val="F3F1D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9pPr>
    </p:titleStyle>
    <p:bodyStyle>
      <a:lvl1pPr marL="482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965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1447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1930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24130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2895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3378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3860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4343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bPhqMJpQsYQ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"/>
          <p:cNvPicPr>
            <a:picLocks noChangeAspect="0"/>
          </p:cNvPicPr>
          <p:nvPr>
            <p:ph type="pic" idx="13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2222500" y="787400"/>
            <a:ext cx="8559800" cy="5854700"/>
          </a:xfrm>
          <a:prstGeom prst="rect">
            <a:avLst/>
          </a:prstGeom>
        </p:spPr>
      </p:pic>
      <p:sp>
        <p:nvSpPr>
          <p:cNvPr id="121" name="Shape 1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400"/>
            </a:lvl1pPr>
          </a:lstStyle>
          <a:p>
            <a:pPr/>
            <a:r>
              <a:t>Frank Davis</a:t>
            </a:r>
          </a:p>
        </p:txBody>
      </p:sp>
      <p:sp>
        <p:nvSpPr>
          <p:cNvPr id="122" name="Shape 12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Senior Pastor/Evangelist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422240" y="4689129"/>
            <a:ext cx="12160319" cy="5434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457200" algn="l" defTabSz="457200">
              <a:defRPr b="1" i="0" sz="500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4 </a:t>
            </a:r>
          </a:p>
          <a:p>
            <a:pPr marR="457200" algn="l" defTabSz="457200">
              <a:defRPr i="0" sz="500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“You said, ‘Listen now, and I will speak;</a:t>
            </a:r>
          </a:p>
          <a:p>
            <a:pPr marR="457200" algn="l" defTabSz="457200">
              <a:defRPr i="0" sz="500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    </a:t>
            </a:r>
            <a:r>
              <a:t>I will question you,</a:t>
            </a:r>
          </a:p>
          <a:p>
            <a:pPr marR="457200" algn="l" defTabSz="457200">
              <a:defRPr i="0" sz="500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    </a:t>
            </a:r>
            <a:r>
              <a:t>and you shall answer me.’</a:t>
            </a:r>
          </a:p>
          <a:p>
            <a:pPr marR="457200" algn="l" defTabSz="457200">
              <a:defRPr i="0" sz="500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R="457200" algn="l" defTabSz="457200">
              <a:defRPr i="0" sz="500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pic>
        <p:nvPicPr>
          <p:cNvPr id="164" name="Job_42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2400" y="421681"/>
            <a:ext cx="5080000" cy="392430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6856960" y="2398875"/>
            <a:ext cx="475898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z="57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4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1379369" y="4420674"/>
            <a:ext cx="12160319" cy="6244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457200" algn="l" defTabSz="457200">
              <a:defRPr b="1" i="0" sz="450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5 </a:t>
            </a:r>
          </a:p>
          <a:p>
            <a:pPr marR="457200" algn="l" defTabSz="457200">
              <a:defRPr i="0" sz="450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My ears had heard of you</a:t>
            </a:r>
          </a:p>
          <a:p>
            <a:pPr marR="457200" algn="l" defTabSz="457200">
              <a:defRPr i="0" sz="450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    </a:t>
            </a:r>
            <a:r>
              <a:t>but now my eyes have seen you.</a:t>
            </a:r>
          </a:p>
          <a:p>
            <a:pPr marR="457200" algn="l" defTabSz="457200">
              <a:defRPr b="1" i="0" sz="450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6 </a:t>
            </a:r>
          </a:p>
          <a:p>
            <a:pPr marR="457200" algn="l" defTabSz="457200">
              <a:defRPr i="0" sz="450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Therefore I despise myself</a:t>
            </a:r>
          </a:p>
          <a:p>
            <a:pPr marR="457200" algn="l" defTabSz="457200">
              <a:defRPr i="0" sz="450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    </a:t>
            </a:r>
            <a:r>
              <a:t>and repent in dust and ashes.”</a:t>
            </a:r>
          </a:p>
          <a:p>
            <a:pPr marR="457200" algn="l" defTabSz="457200">
              <a:defRPr i="0" sz="450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R="457200" algn="l" defTabSz="457200">
              <a:defRPr i="0" sz="450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pic>
        <p:nvPicPr>
          <p:cNvPr id="168" name="Job_42-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62400" y="421681"/>
            <a:ext cx="5080000" cy="3924301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6905581" y="2421664"/>
            <a:ext cx="1107896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z="57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5-6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woman-bow-down-and-worship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9420" y="749952"/>
            <a:ext cx="12365960" cy="8253696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3605609" y="1663284"/>
            <a:ext cx="5793582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z="8000">
                <a:solidFill>
                  <a:srgbClr val="000000"/>
                </a:solidFill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pPr/>
            <a:r>
              <a:t>Bow Down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1070682" y="49019"/>
            <a:ext cx="3798913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z="6000">
                <a:solidFill>
                  <a:schemeClr val="accent4">
                    <a:hueOff val="-255697"/>
                    <a:satOff val="-2070"/>
                    <a:lumOff val="-12024"/>
                  </a:schemeClr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Next Week…</a:t>
            </a:r>
          </a:p>
        </p:txBody>
      </p:sp>
      <p:pic>
        <p:nvPicPr>
          <p:cNvPr id="179" name="tis-the-season-podcas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30722" y="1105122"/>
            <a:ext cx="7543356" cy="75433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Video</a:t>
            </a:r>
          </a:p>
        </p:txBody>
      </p:sp>
      <p:sp>
        <p:nvSpPr>
          <p:cNvPr id="127" name="Shape 127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R="182880" algn="l" defTabSz="182880">
              <a:lnSpc>
                <a:spcPct val="100000"/>
              </a:lnSpc>
              <a:defRPr i="0" sz="3120" u="sng"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effectLst/>
                <a:latin typeface="Cambria"/>
                <a:ea typeface="Cambria"/>
                <a:cs typeface="Cambria"/>
                <a:sym typeface="Cambria"/>
              </a:defRPr>
            </a:pPr>
            <a:r>
              <a:rPr>
                <a:hlinkClick r:id="rId3" invalidUrl="" action="" tgtFrame="" tooltip="" history="1" highlightClick="0" endSnd="0"/>
              </a:rPr>
              <a:t>https://www.youtube.com/watch?v=bPhqMJpQsYQ</a:t>
            </a:r>
            <a:endParaRPr u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182880" algn="l" defTabSz="182880">
              <a:lnSpc>
                <a:spcPct val="100000"/>
              </a:lnSpc>
              <a:defRPr i="0" sz="3720" u="sng">
                <a:solidFill>
                  <a:srgbClr val="FFBD44"/>
                </a:solidFill>
                <a:effectLst/>
                <a:latin typeface="Cambria"/>
                <a:ea typeface="Cambria"/>
                <a:cs typeface="Cambria"/>
                <a:sym typeface="Cambria"/>
              </a:defRPr>
            </a:pPr>
            <a:endParaRPr u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182880" algn="l" defTabSz="182880">
              <a:lnSpc>
                <a:spcPct val="100000"/>
              </a:lnSpc>
              <a:defRPr i="0" sz="2000" u="sng">
                <a:solidFill>
                  <a:srgbClr val="FFBD44"/>
                </a:solidFill>
                <a:effectLst/>
                <a:latin typeface="Cambria"/>
                <a:ea typeface="Cambria"/>
                <a:cs typeface="Cambria"/>
                <a:sym typeface="Cambria"/>
              </a:defRPr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182880" algn="l" defTabSz="182880">
              <a:lnSpc>
                <a:spcPct val="100000"/>
              </a:lnSpc>
              <a:defRPr i="0" sz="1600" u="sng">
                <a:solidFill>
                  <a:srgbClr val="FFBD44"/>
                </a:solidFill>
                <a:effectLst/>
                <a:latin typeface="Cambria"/>
                <a:ea typeface="Cambria"/>
                <a:cs typeface="Cambria"/>
                <a:sym typeface="Cambria"/>
              </a:defRPr>
            </a:pPr>
            <a:endParaRPr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182880" algn="l" defTabSz="182880">
              <a:lnSpc>
                <a:spcPct val="100000"/>
              </a:lnSpc>
              <a:defRPr i="0" sz="1240" u="sng">
                <a:solidFill>
                  <a:srgbClr val="FFBD44"/>
                </a:solidFill>
                <a:effectLst/>
                <a:latin typeface="Cambria"/>
                <a:ea typeface="Cambria"/>
                <a:cs typeface="Cambria"/>
                <a:sym typeface="Cambria"/>
              </a:defRPr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1276432" y="254118"/>
            <a:ext cx="3752033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z="6000">
                <a:solidFill>
                  <a:srgbClr val="BEA059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This Week…</a:t>
            </a:r>
          </a:p>
        </p:txBody>
      </p:sp>
      <p:pic>
        <p:nvPicPr>
          <p:cNvPr id="132" name="rememberingGod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5406" y="2631837"/>
            <a:ext cx="12633988" cy="4489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flat,1000x1000,075,f.u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647700"/>
            <a:ext cx="12700000" cy="8458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isyphus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41498" y="161079"/>
            <a:ext cx="9121804" cy="9431442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4339890" y="207769"/>
            <a:ext cx="4325020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z="6000">
                <a:solidFill>
                  <a:srgbClr val="000000"/>
                </a:solidFill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pPr/>
            <a:r>
              <a:t>Sometimes</a:t>
            </a:r>
          </a:p>
        </p:txBody>
      </p:sp>
      <p:sp>
        <p:nvSpPr>
          <p:cNvPr id="140" name="Shape 140"/>
          <p:cNvSpPr/>
          <p:nvPr/>
        </p:nvSpPr>
        <p:spPr>
          <a:xfrm>
            <a:off x="4473866" y="6611655"/>
            <a:ext cx="4057068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z="7000">
                <a:solidFill>
                  <a:srgbClr val="000000"/>
                </a:solidFill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pPr/>
            <a:r>
              <a:t>It’s Hard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job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251" y="937129"/>
            <a:ext cx="12670298" cy="7879342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3490099" y="6442223"/>
            <a:ext cx="4474965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z="9600">
                <a:solidFill>
                  <a:schemeClr val="accent5">
                    <a:satOff val="12463"/>
                    <a:lumOff val="-11496"/>
                  </a:schemeClr>
                </a:solidFill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pPr/>
            <a:r>
              <a:t>40:1-14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Job_42-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67056" y="350110"/>
            <a:ext cx="4670688" cy="3608107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6831910" y="1995027"/>
            <a:ext cx="571575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z="6000">
                <a:solidFill>
                  <a:srgbClr val="FFFFFF"/>
                </a:solidFill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pPr/>
            <a:r>
              <a:t>7</a:t>
            </a:r>
          </a:p>
        </p:txBody>
      </p:sp>
      <p:sp>
        <p:nvSpPr>
          <p:cNvPr id="151" name="Shape 151"/>
          <p:cNvSpPr/>
          <p:nvPr/>
        </p:nvSpPr>
        <p:spPr>
          <a:xfrm>
            <a:off x="693693" y="4575484"/>
            <a:ext cx="11617414" cy="4112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457200" algn="l" defTabSz="457200">
              <a:defRPr b="1" i="0" sz="5000">
                <a:solidFill>
                  <a:srgbClr val="FFFFFF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0"/>
          </a:p>
          <a:p>
            <a:pPr marR="457200" algn="l" defTabSz="457200">
              <a:defRPr i="0" sz="1600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 sz="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7 </a:t>
            </a:r>
            <a:r>
              <a:rPr sz="5000">
                <a:solidFill>
                  <a:srgbClr val="FFFFFF"/>
                </a:solidFill>
              </a:rPr>
              <a:t>After the Lord had said these things to Job, he said to Eliphaz the Temanite, “I am angry with you and your tw</a:t>
            </a:r>
            <a:r>
              <a:t>o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764072" y="4745215"/>
            <a:ext cx="12160319" cy="5413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457200" algn="l" defTabSz="457200">
              <a:defRPr i="0" sz="500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Then Job replied to the Lord:</a:t>
            </a:r>
          </a:p>
          <a:p>
            <a:pPr marR="457200" algn="l" defTabSz="457200">
              <a:defRPr b="1" i="0" sz="500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2 </a:t>
            </a:r>
          </a:p>
          <a:p>
            <a:pPr marR="457200" algn="l" defTabSz="457200">
              <a:defRPr i="0" sz="500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“I know that you can do all things;</a:t>
            </a:r>
          </a:p>
          <a:p>
            <a:pPr marR="457200" algn="l" defTabSz="457200">
              <a:defRPr i="0" sz="500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    </a:t>
            </a:r>
            <a:r>
              <a:t>no purpose of yours can be thwarted.</a:t>
            </a:r>
          </a:p>
          <a:p>
            <a:pPr marR="457200" algn="l" defTabSz="457200">
              <a:defRPr i="0" sz="500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pic>
        <p:nvPicPr>
          <p:cNvPr id="156" name="Job_42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04231" y="421681"/>
            <a:ext cx="5080001" cy="392430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/>
        </p:nvSpPr>
        <p:spPr>
          <a:xfrm>
            <a:off x="7181374" y="2376086"/>
            <a:ext cx="966509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z="57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1-2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713643" y="4577697"/>
            <a:ext cx="11577514" cy="6523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457200" algn="l" defTabSz="457200">
              <a:defRPr b="1" i="0" sz="460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3 </a:t>
            </a:r>
          </a:p>
          <a:p>
            <a:pPr marR="457200" algn="l" defTabSz="457200">
              <a:defRPr i="0" sz="460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You asked, ‘Who is this that obscures my plans without knowledge?’</a:t>
            </a:r>
          </a:p>
          <a:p>
            <a:pPr marR="457200" algn="l" defTabSz="457200">
              <a:defRPr i="0" sz="460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    </a:t>
            </a:r>
            <a:r>
              <a:t>Surely I spoke of things I did not understand,</a:t>
            </a:r>
          </a:p>
          <a:p>
            <a:pPr marR="457200" algn="l" defTabSz="457200">
              <a:defRPr i="0" sz="460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    </a:t>
            </a:r>
            <a:r>
              <a:t>things too wonderful for me to know.</a:t>
            </a:r>
          </a:p>
          <a:p>
            <a:pPr marR="457200" algn="l" defTabSz="457200">
              <a:defRPr i="0" sz="460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R="457200" algn="l" defTabSz="457200">
              <a:defRPr i="0" sz="500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pic>
        <p:nvPicPr>
          <p:cNvPr id="160" name="Job_42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2400" y="376103"/>
            <a:ext cx="5080000" cy="3924301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/>
          <p:nvPr/>
        </p:nvSpPr>
        <p:spPr>
          <a:xfrm>
            <a:off x="6914192" y="2353298"/>
            <a:ext cx="498166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z="57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3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