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Football Update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Royale and Rochelle Williams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They gambled on the unseen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Faith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Adversity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Adversity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Adversity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Adversity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Adversity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Adversity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Adversity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Football Update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Daniel 3:1-3</a:t>
            </a:r>
          </a:p>
          <a:p>
            <a:pPr/>
            <a:r>
              <a:t>Statue…Ninety feet High &amp; nine feet high (sixty by six cubits)</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Adversity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Adversity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Adversity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Tempted to Compromise</a:t>
            </a:r>
          </a:p>
          <a:p>
            <a:pPr/>
          </a:p>
          <a:p>
            <a:pPr/>
            <a:r>
              <a:t>Will God Catch Me…</a:t>
            </a:r>
          </a:p>
          <a:p>
            <a:pPr>
              <a:defRPr b="1"/>
            </a:pPr>
            <a:r>
              <a:t> {Royal &amp; Rochelle Williams}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Football Update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Shape 12"/>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3" name="Shape 13"/>
          <p:cNvSpPr/>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4" name="Shape 94"/>
          <p:cNvSpPr/>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pPr/>
            <a:r>
              <a:t>–Johnny Appleseed</a:t>
            </a:r>
          </a:p>
        </p:txBody>
      </p:sp>
      <p:sp>
        <p:nvSpPr>
          <p:cNvPr id="95" name="Shape 95"/>
          <p:cNvSpPr/>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pPr/>
            <a:r>
              <a:t>“Type a quote here.”</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3" name="Shape 103"/>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Shape 118"/>
          <p:cNvSpPr/>
          <p:nvPr>
            <p:ph type="sldNum" sz="quarter" idx="2"/>
          </p:nvPr>
        </p:nvSpPr>
        <p:spPr>
          <a:xfrm>
            <a:off x="6324600" y="9359900"/>
            <a:ext cx="368301" cy="4318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5" name="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6" name="Shape 126"/>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27" name="Shape 127"/>
          <p:cNvSpPr/>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xfrm>
            <a:off x="6324600" y="9359900"/>
            <a:ext cx="368301" cy="431800"/>
          </a:xfrm>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pic" sz="half" idx="13"/>
          </p:nvPr>
        </p:nvSpPr>
        <p:spPr>
          <a:xfrm>
            <a:off x="2374900" y="952500"/>
            <a:ext cx="8255000" cy="55118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23" name="Shape 23"/>
          <p:cNvSpPr/>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1270000" y="3771900"/>
            <a:ext cx="10464800" cy="22098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Shape 39"/>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pPr/>
          </a:p>
        </p:txBody>
      </p:sp>
      <p:sp>
        <p:nvSpPr>
          <p:cNvPr id="40" name="Shape 40"/>
          <p:cNvSpPr/>
          <p:nvPr>
            <p:ph type="title"/>
          </p:nvPr>
        </p:nvSpPr>
        <p:spPr>
          <a:xfrm>
            <a:off x="774700" y="2717800"/>
            <a:ext cx="6045200" cy="2438400"/>
          </a:xfrm>
          <a:prstGeom prst="rect">
            <a:avLst/>
          </a:prstGeom>
        </p:spPr>
        <p:txBody>
          <a:bodyPr anchor="b"/>
          <a:lstStyle/>
          <a:p>
            <a:pPr/>
            <a:r>
              <a:t>Title Text</a:t>
            </a:r>
          </a:p>
        </p:txBody>
      </p:sp>
      <p:sp>
        <p:nvSpPr>
          <p:cNvPr id="41" name="Shape 41"/>
          <p:cNvSpPr/>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Title Text</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Shape 66"/>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pPr/>
          </a:p>
        </p:txBody>
      </p:sp>
      <p:sp>
        <p:nvSpPr>
          <p:cNvPr id="67" name="Shape 67"/>
          <p:cNvSpPr/>
          <p:nvPr>
            <p:ph type="title"/>
          </p:nvPr>
        </p:nvSpPr>
        <p:spPr>
          <a:prstGeom prst="rect">
            <a:avLst/>
          </a:prstGeom>
        </p:spPr>
        <p:txBody>
          <a:bodyPr/>
          <a:lstStyle/>
          <a:p>
            <a:pPr/>
            <a:r>
              <a:t>Title Text</a:t>
            </a:r>
          </a:p>
        </p:txBody>
      </p:sp>
      <p:sp>
        <p:nvSpPr>
          <p:cNvPr id="68" name="Shape 68"/>
          <p:cNvSpPr/>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Shape 76"/>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4" name="Shape 84"/>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pPr/>
          </a:p>
        </p:txBody>
      </p:sp>
      <p:sp>
        <p:nvSpPr>
          <p:cNvPr id="85" name="Shape 85"/>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pPr/>
          </a:p>
        </p:txBody>
      </p:sp>
      <p:sp>
        <p:nvSpPr>
          <p:cNvPr id="86" name="Shape 86"/>
          <p:cNvSpPr/>
          <p:nvPr>
            <p:ph type="pic" sz="half" idx="15"/>
          </p:nvPr>
        </p:nvSpPr>
        <p:spPr>
          <a:xfrm>
            <a:off x="979663" y="939800"/>
            <a:ext cx="5499101" cy="7861300"/>
          </a:xfrm>
          <a:prstGeom prst="rect">
            <a:avLst/>
          </a:prstGeom>
          <a:ln w="9525">
            <a:round/>
          </a:ln>
        </p:spPr>
        <p:txBody>
          <a:bodyPr lIns="91439" tIns="45719" rIns="91439" bIns="45719" anchor="t">
            <a:noAutofit/>
          </a:bodyPr>
          <a:lstStyle/>
          <a:p>
            <a:pP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600" y="9359900"/>
            <a:ext cx="368301" cy="431800"/>
          </a:xfrm>
          <a:prstGeom prst="rect">
            <a:avLst/>
          </a:prstGeom>
          <a:ln w="12700">
            <a:miter lim="400000"/>
          </a:ln>
        </p:spPr>
        <p:txBody>
          <a:bodyPr wrap="none" lIns="50800" tIns="50800" rIns="50800" bIns="50800">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
          <p:cNvPicPr>
            <a:picLocks noChangeAspect="0"/>
          </p:cNvPicPr>
          <p:nvPr>
            <p:ph type="pic" idx="13"/>
          </p:nvPr>
        </p:nvPicPr>
        <p:blipFill>
          <a:blip r:embed="rId2">
            <a:extLst/>
          </a:blip>
          <a:stretch>
            <a:fillRect/>
          </a:stretch>
        </p:blipFill>
        <p:spPr>
          <a:xfrm>
            <a:off x="2222500" y="787400"/>
            <a:ext cx="8559800" cy="5854700"/>
          </a:xfrm>
          <a:prstGeom prst="rect">
            <a:avLst/>
          </a:prstGeom>
        </p:spPr>
      </p:pic>
      <p:sp>
        <p:nvSpPr>
          <p:cNvPr id="138" name="Shape 138"/>
          <p:cNvSpPr/>
          <p:nvPr>
            <p:ph type="title"/>
          </p:nvPr>
        </p:nvSpPr>
        <p:spPr>
          <a:prstGeom prst="rect">
            <a:avLst/>
          </a:prstGeom>
        </p:spPr>
        <p:txBody>
          <a:bodyPr/>
          <a:lstStyle>
            <a:lvl1pPr>
              <a:defRPr sz="7400"/>
            </a:lvl1pPr>
          </a:lstStyle>
          <a:p>
            <a:pPr/>
            <a:r>
              <a:t>Frank Davis</a:t>
            </a:r>
          </a:p>
        </p:txBody>
      </p:sp>
      <p:sp>
        <p:nvSpPr>
          <p:cNvPr id="139" name="Shape 139"/>
          <p:cNvSpPr/>
          <p:nvPr>
            <p:ph type="body" sz="quarter" idx="1"/>
          </p:nvPr>
        </p:nvSpPr>
        <p:spPr>
          <a:prstGeom prst="rect">
            <a:avLst/>
          </a:prstGeom>
        </p:spPr>
        <p:txBody>
          <a:bodyPr/>
          <a:lstStyle>
            <a:lvl1pPr>
              <a:defRPr sz="3200"/>
            </a:lvl1pPr>
          </a:lstStyle>
          <a:p>
            <a:pPr/>
            <a:r>
              <a:t>Senior Pastor/Evangelist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0" name="Shape 180"/>
          <p:cNvSpPr/>
          <p:nvPr/>
        </p:nvSpPr>
        <p:spPr>
          <a:xfrm>
            <a:off x="2607046" y="1645244"/>
            <a:ext cx="7790707" cy="151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9900">
                <a:solidFill>
                  <a:schemeClr val="accent1">
                    <a:satOff val="3916"/>
                    <a:lumOff val="-15931"/>
                  </a:schemeClr>
                </a:solidFill>
                <a:latin typeface="Princetown LET"/>
                <a:ea typeface="Princetown LET"/>
                <a:cs typeface="Princetown LET"/>
                <a:sym typeface="Princetown LET"/>
              </a:defRPr>
            </a:lvl1pPr>
          </a:lstStyle>
          <a:p>
            <a:pPr/>
            <a:r>
              <a:t>The  Fourth</a:t>
            </a:r>
          </a:p>
        </p:txBody>
      </p:sp>
      <p:sp>
        <p:nvSpPr>
          <p:cNvPr id="181" name="Shape 181"/>
          <p:cNvSpPr/>
          <p:nvPr/>
        </p:nvSpPr>
        <p:spPr>
          <a:xfrm>
            <a:off x="4076092" y="4671220"/>
            <a:ext cx="4852616" cy="266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18000">
                <a:solidFill>
                  <a:schemeClr val="accent1">
                    <a:satOff val="3916"/>
                    <a:lumOff val="-15931"/>
                  </a:schemeClr>
                </a:solidFill>
                <a:latin typeface="Princetown LET"/>
                <a:ea typeface="Princetown LET"/>
                <a:cs typeface="Princetown LET"/>
                <a:sym typeface="Princetown LET"/>
              </a:defRPr>
            </a:lvl1pPr>
          </a:lstStyle>
          <a:p>
            <a:pPr/>
            <a:r>
              <a:t>Man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5" name="Shape 185"/>
          <p:cNvSpPr/>
          <p:nvPr/>
        </p:nvSpPr>
        <p:spPr>
          <a:xfrm>
            <a:off x="2978683" y="4095749"/>
            <a:ext cx="7047434" cy="15621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9400">
                <a:solidFill>
                  <a:srgbClr val="1B69FC"/>
                </a:solidFill>
                <a:latin typeface="Impact"/>
                <a:ea typeface="Impact"/>
                <a:cs typeface="Impact"/>
                <a:sym typeface="Impact"/>
              </a:defRPr>
            </a:lvl1pPr>
          </a:lstStyle>
          <a:p>
            <a:pPr/>
            <a:r>
              <a:t>Daniel 3:16-26</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9" name="Shape 189"/>
          <p:cNvSpPr/>
          <p:nvPr/>
        </p:nvSpPr>
        <p:spPr>
          <a:xfrm>
            <a:off x="1485979" y="1862564"/>
            <a:ext cx="10352632" cy="707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200">
                <a:solidFill>
                  <a:srgbClr val="FFFFFF"/>
                </a:solidFill>
                <a:effectLst/>
                <a:latin typeface="Helvetica Neue"/>
                <a:ea typeface="Helvetica Neue"/>
                <a:cs typeface="Helvetica Neue"/>
                <a:sym typeface="Helvetica Neue"/>
              </a:defRPr>
            </a:pPr>
            <a:r>
              <a:rPr b="1">
                <a:latin typeface="Arial"/>
                <a:ea typeface="Arial"/>
                <a:cs typeface="Arial"/>
                <a:sym typeface="Arial"/>
              </a:rPr>
              <a:t>16 </a:t>
            </a:r>
            <a:r>
              <a:t>Shadrach, Meshach and Abednego replied to him, “King Nebuchadnezzar, we do not need to defend ourselves before you in this matter. </a:t>
            </a:r>
            <a:r>
              <a:rPr b="1">
                <a:latin typeface="Arial"/>
                <a:ea typeface="Arial"/>
                <a:cs typeface="Arial"/>
                <a:sym typeface="Arial"/>
              </a:rPr>
              <a:t>17 </a:t>
            </a:r>
            <a:r>
              <a:t>If we are thrown into the blazing furnace, the God we serve is able to deliver us from it, and he will deliver us[</a:t>
            </a:r>
            <a:r>
              <a:rPr>
                <a:solidFill>
                  <a:srgbClr val="631E16"/>
                </a:solidFill>
              </a:rPr>
              <a:t>c</a:t>
            </a:r>
            <a:r>
              <a:t>] from Your Majesty’s hand. </a:t>
            </a:r>
            <a:r>
              <a:rPr b="1">
                <a:latin typeface="Arial"/>
                <a:ea typeface="Arial"/>
                <a:cs typeface="Arial"/>
                <a:sym typeface="Arial"/>
              </a:rPr>
              <a:t>18 </a:t>
            </a:r>
            <a:r>
              <a:t>But even if he does not, we want you to know, Your Majesty, that we will not serve your gods or worship the image of gold you have set up.”</a:t>
            </a:r>
          </a:p>
        </p:txBody>
      </p:sp>
      <p:sp>
        <p:nvSpPr>
          <p:cNvPr id="190" name="Shape 190"/>
          <p:cNvSpPr/>
          <p:nvPr/>
        </p:nvSpPr>
        <p:spPr>
          <a:xfrm>
            <a:off x="4008550" y="483858"/>
            <a:ext cx="4576541"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Daniel 3:16-18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4" name="Shape 194"/>
          <p:cNvSpPr/>
          <p:nvPr/>
        </p:nvSpPr>
        <p:spPr>
          <a:xfrm>
            <a:off x="1485979" y="3462400"/>
            <a:ext cx="10352632" cy="2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500">
                <a:solidFill>
                  <a:srgbClr val="FFFFFF"/>
                </a:solidFill>
                <a:effectLst/>
                <a:latin typeface="Helvetica Neue"/>
                <a:ea typeface="Helvetica Neue"/>
                <a:cs typeface="Helvetica Neue"/>
                <a:sym typeface="Helvetica Neue"/>
              </a:defRPr>
            </a:pPr>
            <a:r>
              <a:rPr b="1" sz="1200">
                <a:latin typeface="Arial"/>
                <a:ea typeface="Arial"/>
                <a:cs typeface="Arial"/>
                <a:sym typeface="Arial"/>
              </a:rPr>
              <a:t>25 </a:t>
            </a:r>
            <a:r>
              <a:t>He said, “Look! I see four men walking around in the fire, unbound and unharmed, and the fourth looks like a son of the gods.”</a:t>
            </a:r>
          </a:p>
        </p:txBody>
      </p:sp>
      <p:sp>
        <p:nvSpPr>
          <p:cNvPr id="195" name="Shape 195"/>
          <p:cNvSpPr/>
          <p:nvPr/>
        </p:nvSpPr>
        <p:spPr>
          <a:xfrm>
            <a:off x="4630849" y="598069"/>
            <a:ext cx="3743102"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Daniel 3:25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9" name="Shape 199"/>
          <p:cNvSpPr/>
          <p:nvPr/>
        </p:nvSpPr>
        <p:spPr>
          <a:xfrm>
            <a:off x="4005026" y="552384"/>
            <a:ext cx="4994748"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The Fourth Man </a:t>
            </a:r>
          </a:p>
        </p:txBody>
      </p:sp>
      <p:sp>
        <p:nvSpPr>
          <p:cNvPr id="200" name="Shape 200"/>
          <p:cNvSpPr/>
          <p:nvPr/>
        </p:nvSpPr>
        <p:spPr>
          <a:xfrm>
            <a:off x="983452" y="3126420"/>
            <a:ext cx="11399444" cy="5099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a:solidFill>
                  <a:srgbClr val="FFFFFF"/>
                </a:solidFill>
                <a:effectLst/>
                <a:latin typeface="Helvetica Neue"/>
                <a:ea typeface="Helvetica Neue"/>
                <a:cs typeface="Helvetica Neue"/>
                <a:sym typeface="Helvetica Neue"/>
              </a:defRPr>
            </a:pPr>
            <a:r>
              <a:rPr b="1">
                <a:latin typeface="Arial"/>
                <a:ea typeface="Arial"/>
                <a:cs typeface="Arial"/>
                <a:sym typeface="Arial"/>
              </a:rPr>
              <a:t>  </a:t>
            </a:r>
            <a:r>
              <a:rPr b="1" sz="5000">
                <a:latin typeface="Arial"/>
                <a:ea typeface="Arial"/>
                <a:cs typeface="Arial"/>
                <a:sym typeface="Arial"/>
              </a:rPr>
              <a:t>    What are you going to do today?</a:t>
            </a:r>
            <a:endParaRPr b="1" sz="5000">
              <a:latin typeface="Arial"/>
              <a:ea typeface="Arial"/>
              <a:cs typeface="Arial"/>
              <a:sym typeface="Arial"/>
            </a:endParaRPr>
          </a:p>
          <a:p>
            <a:pPr algn="l" defTabSz="457200">
              <a:defRPr i="0" sz="5000">
                <a:solidFill>
                  <a:srgbClr val="FFFFFF"/>
                </a:solidFill>
                <a:effectLst/>
                <a:latin typeface="Helvetica Neue"/>
                <a:ea typeface="Helvetica Neue"/>
                <a:cs typeface="Helvetica Neue"/>
                <a:sym typeface="Helvetica Neue"/>
              </a:defRPr>
            </a:pPr>
            <a:r>
              <a:rPr b="1">
                <a:latin typeface="Arial"/>
                <a:ea typeface="Arial"/>
                <a:cs typeface="Arial"/>
                <a:sym typeface="Arial"/>
              </a:rPr>
              <a:t>      What are you going to do?</a:t>
            </a:r>
            <a:endParaRPr b="1">
              <a:latin typeface="Arial"/>
              <a:ea typeface="Arial"/>
              <a:cs typeface="Arial"/>
              <a:sym typeface="Arial"/>
            </a:endParaRPr>
          </a:p>
          <a:p>
            <a:pPr algn="l" defTabSz="457200">
              <a:defRPr i="0" sz="5000">
                <a:solidFill>
                  <a:srgbClr val="FFFFFF"/>
                </a:solidFill>
                <a:effectLst/>
                <a:latin typeface="Helvetica Neue"/>
                <a:ea typeface="Helvetica Neue"/>
                <a:cs typeface="Helvetica Neue"/>
                <a:sym typeface="Helvetica Neue"/>
              </a:defRPr>
            </a:pPr>
            <a:r>
              <a:rPr b="1">
                <a:latin typeface="Arial"/>
                <a:ea typeface="Arial"/>
                <a:cs typeface="Arial"/>
                <a:sym typeface="Arial"/>
              </a:rPr>
              <a:t>      Who are you going to be ,today?</a:t>
            </a:r>
            <a:endParaRPr b="1">
              <a:latin typeface="Arial"/>
              <a:ea typeface="Arial"/>
              <a:cs typeface="Arial"/>
              <a:sym typeface="Arial"/>
            </a:endParaRPr>
          </a:p>
          <a:p>
            <a:pPr algn="l" defTabSz="457200">
              <a:defRPr i="0" sz="5000">
                <a:solidFill>
                  <a:srgbClr val="FFFFFF"/>
                </a:solidFill>
                <a:effectLst/>
                <a:latin typeface="Helvetica Neue"/>
                <a:ea typeface="Helvetica Neue"/>
                <a:cs typeface="Helvetica Neue"/>
                <a:sym typeface="Helvetica Neue"/>
              </a:defRPr>
            </a:pPr>
            <a:r>
              <a:rPr b="1">
                <a:latin typeface="Arial"/>
                <a:ea typeface="Arial"/>
                <a:cs typeface="Arial"/>
                <a:sym typeface="Arial"/>
              </a:rPr>
              <a:t>      Who are you going to be? </a:t>
            </a:r>
            <a:endParaRPr b="1">
              <a:latin typeface="Arial"/>
              <a:ea typeface="Arial"/>
              <a:cs typeface="Arial"/>
              <a:sym typeface="Arial"/>
            </a:endParaRPr>
          </a:p>
          <a:p>
            <a:pPr algn="l" defTabSz="457200">
              <a:defRPr i="0">
                <a:solidFill>
                  <a:srgbClr val="FFFFFF"/>
                </a:solidFill>
                <a:effectLst/>
                <a:latin typeface="Helvetica Neue"/>
                <a:ea typeface="Helvetica Neue"/>
                <a:cs typeface="Helvetica Neue"/>
                <a:sym typeface="Helvetica Neue"/>
              </a:defRPr>
            </a:pPr>
            <a:endParaRPr b="1">
              <a:latin typeface="Arial"/>
              <a:ea typeface="Arial"/>
              <a:cs typeface="Arial"/>
              <a:sym typeface="Arial"/>
            </a:endParaRPr>
          </a:p>
          <a:p>
            <a:pPr algn="l" defTabSz="457200">
              <a:defRPr i="0">
                <a:solidFill>
                  <a:srgbClr val="FFFFFF"/>
                </a:solidFill>
                <a:effectLst/>
                <a:latin typeface="Helvetica Neue"/>
                <a:ea typeface="Helvetica Neue"/>
                <a:cs typeface="Helvetica Neue"/>
                <a:sym typeface="Helvetica Neue"/>
              </a:defRPr>
            </a:pPr>
            <a:r>
              <a:rPr b="1">
                <a:latin typeface="Arial"/>
                <a:ea typeface="Arial"/>
                <a:cs typeface="Arial"/>
                <a:sym typeface="Arial"/>
              </a:rPr>
              <a:t>   </a:t>
            </a:r>
            <a:endParaRPr b="1">
              <a:latin typeface="Arial"/>
              <a:ea typeface="Arial"/>
              <a:cs typeface="Arial"/>
              <a:sym typeface="Arial"/>
            </a:endParaRPr>
          </a:p>
          <a:p>
            <a:pPr algn="l" defTabSz="457200">
              <a:defRPr i="0" sz="4500">
                <a:solidFill>
                  <a:srgbClr val="FFFFFF"/>
                </a:solidFill>
                <a:effectLst/>
                <a:latin typeface="Helvetica Neue"/>
                <a:ea typeface="Helvetica Neue"/>
                <a:cs typeface="Helvetica Neue"/>
                <a:sym typeface="Helvetica Neue"/>
              </a:defRPr>
            </a:pPr>
          </a:p>
          <a:p>
            <a:pPr algn="l" defTabSz="457200">
              <a:defRPr i="0" sz="1600">
                <a:solidFill>
                  <a:srgbClr val="000000"/>
                </a:solidFill>
                <a:effectLst/>
                <a:latin typeface="Helvetica Neue"/>
                <a:ea typeface="Helvetica Neue"/>
                <a:cs typeface="Helvetica Neue"/>
                <a:sym typeface="Helvetica Neue"/>
              </a:defRPr>
            </a:pPr>
            <a:r>
              <a:rPr b="1" sz="1200">
                <a:latin typeface="Arial"/>
                <a:ea typeface="Arial"/>
                <a:cs typeface="Arial"/>
                <a:sym typeface="Arial"/>
              </a:rPr>
              <a:t>7 </a:t>
            </a:r>
            <a:r>
              <a:t>Accept one another, then, just as Christ accepted you, in order to bring praise to God.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04" name="Shape 204"/>
          <p:cNvSpPr/>
          <p:nvPr/>
        </p:nvSpPr>
        <p:spPr>
          <a:xfrm>
            <a:off x="545168" y="2225344"/>
            <a:ext cx="11914464" cy="53029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900">
                <a:solidFill>
                  <a:srgbClr val="FFFFFF"/>
                </a:solidFill>
                <a:effectLst/>
                <a:latin typeface="Helvetica Neue"/>
                <a:ea typeface="Helvetica Neue"/>
                <a:cs typeface="Helvetica Neue"/>
                <a:sym typeface="Helvetica Neue"/>
              </a:defRPr>
            </a:pPr>
            <a:r>
              <a:rPr b="1">
                <a:latin typeface="Arial"/>
                <a:ea typeface="Arial"/>
                <a:cs typeface="Arial"/>
                <a:sym typeface="Arial"/>
              </a:rPr>
              <a:t> Are you the one who shrinks or stands up tall?</a:t>
            </a:r>
            <a:endParaRPr b="1">
              <a:latin typeface="Arial"/>
              <a:ea typeface="Arial"/>
              <a:cs typeface="Arial"/>
              <a:sym typeface="Arial"/>
            </a:endParaRPr>
          </a:p>
          <a:p>
            <a:pPr algn="l" defTabSz="457200">
              <a:defRPr i="0" sz="4900">
                <a:solidFill>
                  <a:srgbClr val="FFFFFF"/>
                </a:solidFill>
                <a:effectLst/>
                <a:latin typeface="Helvetica Neue"/>
                <a:ea typeface="Helvetica Neue"/>
                <a:cs typeface="Helvetica Neue"/>
                <a:sym typeface="Helvetica Neue"/>
              </a:defRPr>
            </a:pPr>
            <a:r>
              <a:rPr b="1">
                <a:latin typeface="Arial"/>
                <a:ea typeface="Arial"/>
                <a:cs typeface="Arial"/>
                <a:sym typeface="Arial"/>
              </a:rPr>
              <a:t>The one who soars or whose faith falls?</a:t>
            </a:r>
            <a:endParaRPr b="1">
              <a:latin typeface="Arial"/>
              <a:ea typeface="Arial"/>
              <a:cs typeface="Arial"/>
              <a:sym typeface="Arial"/>
            </a:endParaRPr>
          </a:p>
          <a:p>
            <a:pPr algn="l" defTabSz="457200">
              <a:defRPr i="0" sz="4900">
                <a:solidFill>
                  <a:srgbClr val="FFFFFF"/>
                </a:solidFill>
                <a:effectLst/>
                <a:latin typeface="Helvetica Neue"/>
                <a:ea typeface="Helvetica Neue"/>
                <a:cs typeface="Helvetica Neue"/>
                <a:sym typeface="Helvetica Neue"/>
              </a:defRPr>
            </a:pPr>
            <a:r>
              <a:rPr b="1">
                <a:latin typeface="Arial"/>
                <a:ea typeface="Arial"/>
                <a:cs typeface="Arial"/>
                <a:sym typeface="Arial"/>
              </a:rPr>
              <a:t> Will you answer, “Yes” to your Lord’s call? </a:t>
            </a:r>
            <a:endParaRPr b="1">
              <a:latin typeface="Arial"/>
              <a:ea typeface="Arial"/>
              <a:cs typeface="Arial"/>
              <a:sym typeface="Arial"/>
            </a:endParaRPr>
          </a:p>
          <a:p>
            <a:pPr algn="l" defTabSz="457200">
              <a:defRPr i="0" sz="4900">
                <a:solidFill>
                  <a:srgbClr val="FFFFFF"/>
                </a:solidFill>
                <a:effectLst/>
                <a:latin typeface="Helvetica Neue"/>
                <a:ea typeface="Helvetica Neue"/>
                <a:cs typeface="Helvetica Neue"/>
                <a:sym typeface="Helvetica Neue"/>
              </a:defRPr>
            </a:pPr>
            <a:r>
              <a:rPr b="1">
                <a:latin typeface="Arial"/>
                <a:ea typeface="Arial"/>
                <a:cs typeface="Arial"/>
                <a:sym typeface="Arial"/>
              </a:rPr>
              <a:t> Trust in God or trust in what you see?</a:t>
            </a:r>
          </a:p>
          <a:p>
            <a:pPr algn="l" defTabSz="457200">
              <a:defRPr i="0" sz="1600">
                <a:solidFill>
                  <a:srgbClr val="000000"/>
                </a:solidFill>
                <a:effectLst/>
                <a:latin typeface="Helvetica Neue"/>
                <a:ea typeface="Helvetica Neue"/>
                <a:cs typeface="Helvetica Neue"/>
                <a:sym typeface="Helvetica Neue"/>
              </a:defRPr>
            </a:pPr>
            <a:r>
              <a:rPr b="1" sz="1200">
                <a:latin typeface="Arial"/>
                <a:ea typeface="Arial"/>
                <a:cs typeface="Arial"/>
                <a:sym typeface="Arial"/>
              </a:rPr>
              <a:t>7 </a:t>
            </a:r>
            <a:r>
              <a:t>Accept one another, then, just as Christ accepted you, in order to bring praise to God.</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08" name="Shape 208"/>
          <p:cNvSpPr/>
          <p:nvPr/>
        </p:nvSpPr>
        <p:spPr>
          <a:xfrm>
            <a:off x="1029136" y="3012209"/>
            <a:ext cx="11399445" cy="5099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a:solidFill>
                  <a:srgbClr val="FFFFFF"/>
                </a:solidFill>
                <a:effectLst/>
                <a:latin typeface="Helvetica Neue"/>
                <a:ea typeface="Helvetica Neue"/>
                <a:cs typeface="Helvetica Neue"/>
                <a:sym typeface="Helvetica Neue"/>
              </a:defRPr>
            </a:pPr>
            <a:r>
              <a:rPr b="1">
                <a:latin typeface="Arial"/>
                <a:ea typeface="Arial"/>
                <a:cs typeface="Arial"/>
                <a:sym typeface="Arial"/>
              </a:rPr>
              <a:t>  </a:t>
            </a:r>
            <a:r>
              <a:rPr b="1" sz="5000">
                <a:latin typeface="Arial"/>
                <a:ea typeface="Arial"/>
                <a:cs typeface="Arial"/>
                <a:sym typeface="Arial"/>
              </a:rPr>
              <a:t>    What are you going to do today?</a:t>
            </a:r>
            <a:endParaRPr b="1" sz="5000">
              <a:latin typeface="Arial"/>
              <a:ea typeface="Arial"/>
              <a:cs typeface="Arial"/>
              <a:sym typeface="Arial"/>
            </a:endParaRPr>
          </a:p>
          <a:p>
            <a:pPr algn="l" defTabSz="457200">
              <a:defRPr i="0" sz="5000">
                <a:solidFill>
                  <a:srgbClr val="FFFFFF"/>
                </a:solidFill>
                <a:effectLst/>
                <a:latin typeface="Helvetica Neue"/>
                <a:ea typeface="Helvetica Neue"/>
                <a:cs typeface="Helvetica Neue"/>
                <a:sym typeface="Helvetica Neue"/>
              </a:defRPr>
            </a:pPr>
            <a:r>
              <a:rPr b="1">
                <a:latin typeface="Arial"/>
                <a:ea typeface="Arial"/>
                <a:cs typeface="Arial"/>
                <a:sym typeface="Arial"/>
              </a:rPr>
              <a:t>      What are you going to do?</a:t>
            </a:r>
            <a:endParaRPr b="1">
              <a:latin typeface="Arial"/>
              <a:ea typeface="Arial"/>
              <a:cs typeface="Arial"/>
              <a:sym typeface="Arial"/>
            </a:endParaRPr>
          </a:p>
          <a:p>
            <a:pPr algn="l" defTabSz="457200">
              <a:defRPr i="0" sz="5000">
                <a:solidFill>
                  <a:srgbClr val="FFFFFF"/>
                </a:solidFill>
                <a:effectLst/>
                <a:latin typeface="Helvetica Neue"/>
                <a:ea typeface="Helvetica Neue"/>
                <a:cs typeface="Helvetica Neue"/>
                <a:sym typeface="Helvetica Neue"/>
              </a:defRPr>
            </a:pPr>
            <a:r>
              <a:rPr b="1">
                <a:latin typeface="Arial"/>
                <a:ea typeface="Arial"/>
                <a:cs typeface="Arial"/>
                <a:sym typeface="Arial"/>
              </a:rPr>
              <a:t>      Who are you going to be ,today?</a:t>
            </a:r>
            <a:endParaRPr b="1">
              <a:latin typeface="Arial"/>
              <a:ea typeface="Arial"/>
              <a:cs typeface="Arial"/>
              <a:sym typeface="Arial"/>
            </a:endParaRPr>
          </a:p>
          <a:p>
            <a:pPr algn="l" defTabSz="457200">
              <a:defRPr i="0" sz="5000">
                <a:solidFill>
                  <a:srgbClr val="FFFFFF"/>
                </a:solidFill>
                <a:effectLst/>
                <a:latin typeface="Helvetica Neue"/>
                <a:ea typeface="Helvetica Neue"/>
                <a:cs typeface="Helvetica Neue"/>
                <a:sym typeface="Helvetica Neue"/>
              </a:defRPr>
            </a:pPr>
            <a:r>
              <a:rPr b="1">
                <a:latin typeface="Arial"/>
                <a:ea typeface="Arial"/>
                <a:cs typeface="Arial"/>
                <a:sym typeface="Arial"/>
              </a:rPr>
              <a:t>      Who are you going to be? </a:t>
            </a:r>
            <a:endParaRPr b="1">
              <a:latin typeface="Arial"/>
              <a:ea typeface="Arial"/>
              <a:cs typeface="Arial"/>
              <a:sym typeface="Arial"/>
            </a:endParaRPr>
          </a:p>
          <a:p>
            <a:pPr algn="l" defTabSz="457200">
              <a:defRPr i="0">
                <a:solidFill>
                  <a:srgbClr val="FFFFFF"/>
                </a:solidFill>
                <a:effectLst/>
                <a:latin typeface="Helvetica Neue"/>
                <a:ea typeface="Helvetica Neue"/>
                <a:cs typeface="Helvetica Neue"/>
                <a:sym typeface="Helvetica Neue"/>
              </a:defRPr>
            </a:pPr>
            <a:endParaRPr b="1">
              <a:latin typeface="Arial"/>
              <a:ea typeface="Arial"/>
              <a:cs typeface="Arial"/>
              <a:sym typeface="Arial"/>
            </a:endParaRPr>
          </a:p>
          <a:p>
            <a:pPr algn="l" defTabSz="457200">
              <a:defRPr i="0">
                <a:solidFill>
                  <a:srgbClr val="FFFFFF"/>
                </a:solidFill>
                <a:effectLst/>
                <a:latin typeface="Helvetica Neue"/>
                <a:ea typeface="Helvetica Neue"/>
                <a:cs typeface="Helvetica Neue"/>
                <a:sym typeface="Helvetica Neue"/>
              </a:defRPr>
            </a:pPr>
            <a:r>
              <a:rPr b="1">
                <a:latin typeface="Arial"/>
                <a:ea typeface="Arial"/>
                <a:cs typeface="Arial"/>
                <a:sym typeface="Arial"/>
              </a:rPr>
              <a:t>   </a:t>
            </a:r>
            <a:endParaRPr b="1">
              <a:latin typeface="Arial"/>
              <a:ea typeface="Arial"/>
              <a:cs typeface="Arial"/>
              <a:sym typeface="Arial"/>
            </a:endParaRPr>
          </a:p>
          <a:p>
            <a:pPr algn="l" defTabSz="457200">
              <a:defRPr i="0" sz="4500">
                <a:solidFill>
                  <a:srgbClr val="FFFFFF"/>
                </a:solidFill>
                <a:effectLst/>
                <a:latin typeface="Helvetica Neue"/>
                <a:ea typeface="Helvetica Neue"/>
                <a:cs typeface="Helvetica Neue"/>
                <a:sym typeface="Helvetica Neue"/>
              </a:defRPr>
            </a:pPr>
          </a:p>
          <a:p>
            <a:pPr algn="l" defTabSz="457200">
              <a:defRPr i="0" sz="1600">
                <a:solidFill>
                  <a:srgbClr val="000000"/>
                </a:solidFill>
                <a:effectLst/>
                <a:latin typeface="Helvetica Neue"/>
                <a:ea typeface="Helvetica Neue"/>
                <a:cs typeface="Helvetica Neue"/>
                <a:sym typeface="Helvetica Neue"/>
              </a:defRPr>
            </a:pPr>
            <a:r>
              <a:rPr b="1" sz="1200">
                <a:latin typeface="Arial"/>
                <a:ea typeface="Arial"/>
                <a:cs typeface="Arial"/>
                <a:sym typeface="Arial"/>
              </a:rPr>
              <a:t>7 </a:t>
            </a:r>
            <a:r>
              <a:t>Accept one another, then, just as Christ accepted you, in order to bring praise to God.</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12" name="Shape 212"/>
          <p:cNvSpPr/>
          <p:nvPr/>
        </p:nvSpPr>
        <p:spPr>
          <a:xfrm>
            <a:off x="1554505" y="1955687"/>
            <a:ext cx="10352632" cy="6710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23925" marR="457200" algn="l" defTabSz="457200">
              <a:defRPr i="0" sz="5000">
                <a:solidFill>
                  <a:srgbClr val="FFFFFF"/>
                </a:solidFill>
                <a:effectLst/>
                <a:latin typeface="Times New Roman"/>
                <a:ea typeface="Times New Roman"/>
                <a:cs typeface="Times New Roman"/>
                <a:sym typeface="Times New Roman"/>
              </a:defRPr>
            </a:pPr>
            <a:r>
              <a:rPr b="1">
                <a:latin typeface="Arial"/>
                <a:ea typeface="Arial"/>
                <a:cs typeface="Arial"/>
                <a:sym typeface="Arial"/>
              </a:rPr>
              <a:t>Are you convictions’ child or one who fades</a:t>
            </a:r>
            <a:endParaRPr b="1">
              <a:latin typeface="Arial"/>
              <a:ea typeface="Arial"/>
              <a:cs typeface="Arial"/>
              <a:sym typeface="Arial"/>
            </a:endParaRPr>
          </a:p>
          <a:p>
            <a:pPr marL="923925" marR="457200" algn="l" defTabSz="457200">
              <a:defRPr i="0" sz="5000">
                <a:solidFill>
                  <a:srgbClr val="FFFFFF"/>
                </a:solidFill>
                <a:effectLst/>
                <a:latin typeface="Times New Roman"/>
                <a:ea typeface="Times New Roman"/>
                <a:cs typeface="Times New Roman"/>
                <a:sym typeface="Times New Roman"/>
              </a:defRPr>
            </a:pPr>
            <a:r>
              <a:rPr b="1">
                <a:latin typeface="Arial"/>
                <a:ea typeface="Arial"/>
                <a:cs typeface="Arial"/>
                <a:sym typeface="Arial"/>
              </a:rPr>
              <a:t>the one who runs, the one who’s swayed,</a:t>
            </a:r>
            <a:endParaRPr b="1">
              <a:latin typeface="Arial"/>
              <a:ea typeface="Arial"/>
              <a:cs typeface="Arial"/>
              <a:sym typeface="Arial"/>
            </a:endParaRPr>
          </a:p>
          <a:p>
            <a:pPr marL="923925" marR="457200" algn="l" defTabSz="457200">
              <a:defRPr i="0" sz="5000">
                <a:solidFill>
                  <a:srgbClr val="FFFFFF"/>
                </a:solidFill>
                <a:effectLst/>
                <a:latin typeface="Times New Roman"/>
                <a:ea typeface="Times New Roman"/>
                <a:cs typeface="Times New Roman"/>
                <a:sym typeface="Times New Roman"/>
              </a:defRPr>
            </a:pPr>
            <a:r>
              <a:rPr b="1">
                <a:latin typeface="Arial"/>
                <a:ea typeface="Arial"/>
                <a:cs typeface="Arial"/>
                <a:sym typeface="Arial"/>
              </a:rPr>
              <a:t>The one who doubts, the one who prays,</a:t>
            </a:r>
            <a:endParaRPr b="1">
              <a:latin typeface="Arial"/>
              <a:ea typeface="Arial"/>
              <a:cs typeface="Arial"/>
              <a:sym typeface="Arial"/>
            </a:endParaRPr>
          </a:p>
          <a:p>
            <a:pPr marL="923925" marR="457200" algn="l" defTabSz="457200">
              <a:defRPr i="0" sz="5000">
                <a:solidFill>
                  <a:srgbClr val="FFFFFF"/>
                </a:solidFill>
                <a:effectLst/>
                <a:latin typeface="Times New Roman"/>
                <a:ea typeface="Times New Roman"/>
                <a:cs typeface="Times New Roman"/>
                <a:sym typeface="Times New Roman"/>
              </a:defRPr>
            </a:pPr>
            <a:r>
              <a:rPr b="1">
                <a:latin typeface="Arial"/>
                <a:ea typeface="Arial"/>
                <a:cs typeface="Arial"/>
                <a:sym typeface="Arial"/>
              </a:rPr>
              <a:t>The one who stands or will you just bow down.</a:t>
            </a:r>
            <a:endParaRPr b="1">
              <a:latin typeface="Arial"/>
              <a:ea typeface="Arial"/>
              <a:cs typeface="Arial"/>
              <a:sym typeface="Arial"/>
            </a:endParaR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16" name="Shape 216"/>
          <p:cNvSpPr/>
          <p:nvPr/>
        </p:nvSpPr>
        <p:spPr>
          <a:xfrm>
            <a:off x="1554505" y="114188"/>
            <a:ext cx="10352632" cy="10393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23925" marR="457200" algn="l" defTabSz="457200">
              <a:defRPr i="0" sz="5000">
                <a:solidFill>
                  <a:srgbClr val="FFFFFF"/>
                </a:solidFill>
                <a:effectLst/>
                <a:latin typeface="Times New Roman"/>
                <a:ea typeface="Times New Roman"/>
                <a:cs typeface="Times New Roman"/>
                <a:sym typeface="Times New Roman"/>
              </a:defRPr>
            </a:pPr>
          </a:p>
          <a:p>
            <a:pPr marL="923925" marR="457200" algn="l" defTabSz="457200">
              <a:defRPr i="0" sz="5000">
                <a:solidFill>
                  <a:srgbClr val="FFFFFF"/>
                </a:solidFill>
                <a:effectLst/>
                <a:latin typeface="Arial"/>
                <a:ea typeface="Arial"/>
                <a:cs typeface="Arial"/>
                <a:sym typeface="Arial"/>
              </a:defRPr>
            </a:pPr>
            <a:r>
              <a:t>Three men stood by the furnace door,</a:t>
            </a:r>
          </a:p>
          <a:p>
            <a:pPr marL="923925" marR="457200" algn="l" defTabSz="457200">
              <a:defRPr i="0" sz="5000">
                <a:solidFill>
                  <a:srgbClr val="FFFFFF"/>
                </a:solidFill>
                <a:effectLst/>
                <a:latin typeface="Arial"/>
                <a:ea typeface="Arial"/>
                <a:cs typeface="Arial"/>
                <a:sym typeface="Arial"/>
              </a:defRPr>
            </a:pPr>
            <a:r>
              <a:t>Felt the heat rising from the floor.</a:t>
            </a:r>
          </a:p>
          <a:p>
            <a:pPr marL="923925" marR="457200" algn="l" defTabSz="457200">
              <a:defRPr i="0" sz="5000">
                <a:solidFill>
                  <a:srgbClr val="FFFFFF"/>
                </a:solidFill>
                <a:effectLst/>
                <a:latin typeface="Arial"/>
                <a:ea typeface="Arial"/>
                <a:cs typeface="Arial"/>
                <a:sym typeface="Arial"/>
              </a:defRPr>
            </a:pPr>
            <a:r>
              <a:t>They stepped in and took a stand,</a:t>
            </a:r>
          </a:p>
          <a:p>
            <a:pPr marL="923925" marR="457200" algn="l" defTabSz="457200">
              <a:defRPr i="0" sz="5000">
                <a:solidFill>
                  <a:srgbClr val="FFFFFF"/>
                </a:solidFill>
                <a:effectLst/>
                <a:latin typeface="Arial"/>
                <a:ea typeface="Arial"/>
                <a:cs typeface="Arial"/>
                <a:sym typeface="Arial"/>
              </a:defRPr>
            </a:pPr>
            <a:r>
              <a:t>Danced in the flame with the 4</a:t>
            </a:r>
            <a:r>
              <a:rPr baseline="31999"/>
              <a:t>th</a:t>
            </a:r>
            <a:r>
              <a:t> man.</a:t>
            </a:r>
          </a:p>
          <a:p>
            <a:pPr marL="923925" marR="457200" algn="l" defTabSz="457200">
              <a:defRPr i="0" sz="5000">
                <a:solidFill>
                  <a:srgbClr val="FFFFFF"/>
                </a:solidFill>
                <a:effectLst/>
                <a:latin typeface="Arial"/>
                <a:ea typeface="Arial"/>
                <a:cs typeface="Arial"/>
                <a:sym typeface="Arial"/>
              </a:defRPr>
            </a:pPr>
            <a:r>
              <a:t>That was them, this is you.</a:t>
            </a:r>
          </a:p>
          <a:p>
            <a:pPr marL="923925" marR="457200" algn="l" defTabSz="457200">
              <a:defRPr i="0" sz="5000">
                <a:solidFill>
                  <a:srgbClr val="FFFFFF"/>
                </a:solidFill>
                <a:effectLst/>
                <a:latin typeface="Arial"/>
                <a:ea typeface="Arial"/>
                <a:cs typeface="Arial"/>
                <a:sym typeface="Arial"/>
              </a:defRPr>
            </a:pPr>
            <a:r>
              <a:t>Tell me, what are you going to do?</a:t>
            </a:r>
          </a:p>
          <a:p>
            <a:pPr marL="923925" marR="457200" algn="l" defTabSz="457200">
              <a:defRPr i="0" sz="5000">
                <a:solidFill>
                  <a:srgbClr val="FFFFFF"/>
                </a:solidFill>
                <a:effectLst/>
                <a:latin typeface="Times New Roman"/>
                <a:ea typeface="Times New Roman"/>
                <a:cs typeface="Times New Roman"/>
                <a:sym typeface="Times New Roman"/>
              </a:defRPr>
            </a:pPr>
            <a:endParaRPr b="1">
              <a:latin typeface="Arial"/>
              <a:ea typeface="Arial"/>
              <a:cs typeface="Arial"/>
              <a:sym typeface="Arial"/>
            </a:endParaRP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20" name="Shape 220"/>
          <p:cNvSpPr/>
          <p:nvPr/>
        </p:nvSpPr>
        <p:spPr>
          <a:xfrm>
            <a:off x="1554505" y="-674251"/>
            <a:ext cx="10352632" cy="119701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923925" marR="457200" algn="l" defTabSz="457200">
              <a:defRPr i="0" sz="4500">
                <a:solidFill>
                  <a:srgbClr val="FFFFFF"/>
                </a:solidFill>
                <a:effectLst/>
                <a:latin typeface="Times New Roman"/>
                <a:ea typeface="Times New Roman"/>
                <a:cs typeface="Times New Roman"/>
                <a:sym typeface="Times New Roman"/>
              </a:defRPr>
            </a:pPr>
          </a:p>
          <a:p>
            <a:pPr marL="923925" marR="457200" algn="l" defTabSz="457200">
              <a:defRPr i="0" sz="4500">
                <a:solidFill>
                  <a:srgbClr val="FFFFFF"/>
                </a:solidFill>
                <a:effectLst/>
                <a:latin typeface="Times New Roman"/>
                <a:ea typeface="Times New Roman"/>
                <a:cs typeface="Times New Roman"/>
                <a:sym typeface="Times New Roman"/>
              </a:defRPr>
            </a:pPr>
          </a:p>
          <a:p>
            <a:pPr marL="923925" marR="457200" algn="l" defTabSz="457200">
              <a:defRPr i="0" sz="4500">
                <a:solidFill>
                  <a:srgbClr val="FFFFFF"/>
                </a:solidFill>
                <a:effectLst/>
                <a:latin typeface="Times New Roman"/>
                <a:ea typeface="Times New Roman"/>
                <a:cs typeface="Times New Roman"/>
                <a:sym typeface="Times New Roman"/>
              </a:defRPr>
            </a:pPr>
          </a:p>
          <a:p>
            <a:pPr marL="923925" marR="457200" algn="l" defTabSz="457200">
              <a:defRPr i="0" sz="4500">
                <a:solidFill>
                  <a:srgbClr val="FFFFFF"/>
                </a:solidFill>
                <a:effectLst/>
                <a:latin typeface="Arial"/>
                <a:ea typeface="Arial"/>
                <a:cs typeface="Arial"/>
                <a:sym typeface="Arial"/>
              </a:defRPr>
            </a:pPr>
            <a:r>
              <a:t>Life is coming, coming hard.</a:t>
            </a:r>
          </a:p>
          <a:p>
            <a:pPr marL="923925" marR="457200" algn="l" defTabSz="457200">
              <a:defRPr i="0" sz="4500">
                <a:solidFill>
                  <a:srgbClr val="FFFFFF"/>
                </a:solidFill>
                <a:effectLst/>
                <a:latin typeface="Arial"/>
                <a:ea typeface="Arial"/>
                <a:cs typeface="Arial"/>
                <a:sym typeface="Arial"/>
              </a:defRPr>
            </a:pPr>
            <a:r>
              <a:t>Trials are coming, coming fast.</a:t>
            </a:r>
          </a:p>
          <a:p>
            <a:pPr marL="923925" marR="457200" algn="l" defTabSz="457200">
              <a:defRPr i="0" sz="4500">
                <a:solidFill>
                  <a:srgbClr val="FFFFFF"/>
                </a:solidFill>
                <a:effectLst/>
                <a:latin typeface="Arial"/>
                <a:ea typeface="Arial"/>
                <a:cs typeface="Arial"/>
                <a:sym typeface="Arial"/>
              </a:defRPr>
            </a:pPr>
            <a:r>
              <a:t>Tears they flow like falling rain,</a:t>
            </a:r>
          </a:p>
          <a:p>
            <a:pPr marL="923925" marR="457200" algn="l" defTabSz="457200">
              <a:defRPr i="0" sz="4500">
                <a:solidFill>
                  <a:srgbClr val="FFFFFF"/>
                </a:solidFill>
                <a:effectLst/>
                <a:latin typeface="Arial"/>
                <a:ea typeface="Arial"/>
                <a:cs typeface="Arial"/>
                <a:sym typeface="Arial"/>
              </a:defRPr>
            </a:pPr>
            <a:r>
              <a:t>New day, new hope, new joy, new pain </a:t>
            </a:r>
          </a:p>
          <a:p>
            <a:pPr marL="228600" marR="457200" algn="l" defTabSz="457200">
              <a:defRPr i="0" sz="4500">
                <a:solidFill>
                  <a:srgbClr val="FFFFFF"/>
                </a:solidFill>
                <a:effectLst/>
                <a:latin typeface="Arial"/>
                <a:ea typeface="Arial"/>
                <a:cs typeface="Arial"/>
                <a:sym typeface="Arial"/>
              </a:defRPr>
            </a:pPr>
            <a:r>
              <a:t>              </a:t>
            </a:r>
          </a:p>
          <a:p>
            <a:pPr marL="228600" marR="457200" algn="l" defTabSz="457200">
              <a:defRPr i="0" sz="4500">
                <a:solidFill>
                  <a:srgbClr val="FFFFFF"/>
                </a:solidFill>
                <a:effectLst/>
                <a:latin typeface="Arial"/>
                <a:ea typeface="Arial"/>
                <a:cs typeface="Arial"/>
                <a:sym typeface="Arial"/>
              </a:defRPr>
            </a:pPr>
            <a:r>
              <a:t>Same choice, just like before,</a:t>
            </a:r>
          </a:p>
          <a:p>
            <a:pPr marL="228600" marR="457200" algn="l" defTabSz="457200">
              <a:defRPr i="0" sz="4500">
                <a:solidFill>
                  <a:srgbClr val="FFFFFF"/>
                </a:solidFill>
                <a:effectLst/>
                <a:latin typeface="Arial"/>
                <a:ea typeface="Arial"/>
                <a:cs typeface="Arial"/>
                <a:sym typeface="Arial"/>
              </a:defRPr>
            </a:pPr>
            <a:r>
              <a:t>The fourth man’s knocking on your door.</a:t>
            </a:r>
          </a:p>
          <a:p>
            <a:pPr marL="228600" marR="457200" algn="l" defTabSz="457200">
              <a:defRPr i="0" sz="4500">
                <a:solidFill>
                  <a:srgbClr val="FFFFFF"/>
                </a:solidFill>
                <a:effectLst/>
                <a:latin typeface="Arial"/>
                <a:ea typeface="Arial"/>
                <a:cs typeface="Arial"/>
                <a:sym typeface="Arial"/>
              </a:defRPr>
            </a:pPr>
            <a:r>
              <a:t>Just like before, the choice is clear.</a:t>
            </a:r>
          </a:p>
          <a:p>
            <a:pPr marL="228600" marR="457200" algn="l" defTabSz="457200">
              <a:defRPr i="0" sz="4500">
                <a:solidFill>
                  <a:srgbClr val="FFFFFF"/>
                </a:solidFill>
                <a:effectLst/>
                <a:latin typeface="Arial"/>
                <a:ea typeface="Arial"/>
                <a:cs typeface="Arial"/>
                <a:sym typeface="Arial"/>
              </a:defRPr>
            </a:pPr>
            <a:r>
              <a:t>Give in to doubt or face your fears.</a:t>
            </a:r>
          </a:p>
          <a:p>
            <a:pPr marL="923925" marR="457200" algn="l" defTabSz="457200">
              <a:defRPr i="0" sz="4500">
                <a:solidFill>
                  <a:srgbClr val="FFFFFF"/>
                </a:solidFill>
                <a:effectLst/>
                <a:latin typeface="Times New Roman"/>
                <a:ea typeface="Times New Roman"/>
                <a:cs typeface="Times New Roman"/>
                <a:sym typeface="Times New Roman"/>
              </a:defRPr>
            </a:pPr>
          </a:p>
          <a:p>
            <a:pPr marL="923925" marR="457200" algn="l" defTabSz="457200">
              <a:defRPr i="0" sz="4500">
                <a:solidFill>
                  <a:srgbClr val="FFFFFF"/>
                </a:solidFill>
                <a:effectLst/>
                <a:latin typeface="Arial"/>
                <a:ea typeface="Arial"/>
                <a:cs typeface="Arial"/>
                <a:sym typeface="Arial"/>
              </a:defRPr>
            </a:pPr>
          </a:p>
          <a:p>
            <a:pPr marL="923925" marR="457200" algn="l" defTabSz="457200">
              <a:defRPr i="0" sz="4500">
                <a:solidFill>
                  <a:srgbClr val="FFFFFF"/>
                </a:solidFill>
                <a:effectLst/>
                <a:latin typeface="Times New Roman"/>
                <a:ea typeface="Times New Roman"/>
                <a:cs typeface="Times New Roman"/>
                <a:sym typeface="Times New Roman"/>
              </a:defRPr>
            </a:pPr>
            <a:endParaRPr b="1">
              <a:latin typeface="Arial"/>
              <a:ea typeface="Arial"/>
              <a:cs typeface="Arial"/>
              <a:sym typeface="Arial"/>
            </a:endParaR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41" name="Most-Important-Question-1024x1024.jpg"/>
          <p:cNvPicPr>
            <a:picLocks noChangeAspect="1"/>
          </p:cNvPicPr>
          <p:nvPr/>
        </p:nvPicPr>
        <p:blipFill>
          <a:blip r:embed="rId3">
            <a:extLst/>
          </a:blip>
          <a:stretch>
            <a:fillRect/>
          </a:stretch>
        </p:blipFill>
        <p:spPr>
          <a:xfrm>
            <a:off x="1625600" y="0"/>
            <a:ext cx="9753601" cy="9753601"/>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24" name="Shape 224"/>
          <p:cNvSpPr/>
          <p:nvPr/>
        </p:nvSpPr>
        <p:spPr>
          <a:xfrm>
            <a:off x="1326084" y="1645676"/>
            <a:ext cx="11375621" cy="8061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marR="457200" algn="l" defTabSz="457200">
              <a:defRPr i="0" sz="4500">
                <a:solidFill>
                  <a:srgbClr val="FFFFFF"/>
                </a:solidFill>
                <a:effectLst/>
                <a:latin typeface="Times New Roman"/>
                <a:ea typeface="Times New Roman"/>
                <a:cs typeface="Times New Roman"/>
                <a:sym typeface="Times New Roman"/>
              </a:defRPr>
            </a:pPr>
            <a:r>
              <a:rPr b="1">
                <a:latin typeface="Arial"/>
                <a:ea typeface="Arial"/>
                <a:cs typeface="Arial"/>
                <a:sym typeface="Arial"/>
              </a:rPr>
              <a:t>   And so we’re at the same refrain</a:t>
            </a:r>
            <a:endParaRPr b="1">
              <a:latin typeface="Arial"/>
              <a:ea typeface="Arial"/>
              <a:cs typeface="Arial"/>
              <a:sym typeface="Arial"/>
            </a:endParaRPr>
          </a:p>
          <a:p>
            <a:pPr marL="228600" marR="457200" algn="l" defTabSz="457200">
              <a:defRPr i="0" sz="4500">
                <a:solidFill>
                  <a:srgbClr val="FFFFFF"/>
                </a:solidFill>
                <a:effectLst/>
                <a:latin typeface="Times New Roman"/>
                <a:ea typeface="Times New Roman"/>
                <a:cs typeface="Times New Roman"/>
                <a:sym typeface="Times New Roman"/>
              </a:defRPr>
            </a:pPr>
            <a:r>
              <a:rPr b="1">
                <a:latin typeface="Arial"/>
                <a:ea typeface="Arial"/>
                <a:cs typeface="Arial"/>
                <a:sym typeface="Arial"/>
              </a:rPr>
              <a:t>Answering the questions that remain.</a:t>
            </a:r>
            <a:endParaRPr b="1">
              <a:latin typeface="Arial"/>
              <a:ea typeface="Arial"/>
              <a:cs typeface="Arial"/>
              <a:sym typeface="Arial"/>
            </a:endParaRPr>
          </a:p>
          <a:p>
            <a:pPr marL="228600" marR="457200" algn="l" defTabSz="457200">
              <a:defRPr i="0" sz="4500">
                <a:solidFill>
                  <a:srgbClr val="FFFFFF"/>
                </a:solidFill>
                <a:effectLst/>
                <a:latin typeface="Times New Roman"/>
                <a:ea typeface="Times New Roman"/>
                <a:cs typeface="Times New Roman"/>
                <a:sym typeface="Times New Roman"/>
              </a:defRPr>
            </a:pPr>
            <a:endParaRPr b="1">
              <a:latin typeface="Arial"/>
              <a:ea typeface="Arial"/>
              <a:cs typeface="Arial"/>
              <a:sym typeface="Arial"/>
            </a:endParaRPr>
          </a:p>
          <a:p>
            <a:pPr marL="228600" marR="457200" algn="l" defTabSz="457200">
              <a:defRPr i="0" sz="4500">
                <a:solidFill>
                  <a:srgbClr val="FFFFFF"/>
                </a:solidFill>
                <a:effectLst/>
                <a:latin typeface="Times New Roman"/>
                <a:ea typeface="Times New Roman"/>
                <a:cs typeface="Times New Roman"/>
                <a:sym typeface="Times New Roman"/>
              </a:defRPr>
            </a:pPr>
            <a:r>
              <a:rPr b="1">
                <a:latin typeface="Arial"/>
                <a:ea typeface="Arial"/>
                <a:cs typeface="Arial"/>
                <a:sym typeface="Arial"/>
              </a:rPr>
              <a:t>What are you going to do today?</a:t>
            </a:r>
            <a:endParaRPr b="1">
              <a:latin typeface="Arial"/>
              <a:ea typeface="Arial"/>
              <a:cs typeface="Arial"/>
              <a:sym typeface="Arial"/>
            </a:endParaRPr>
          </a:p>
          <a:p>
            <a:pPr marL="228600" marR="457200" algn="l" defTabSz="457200">
              <a:defRPr i="0" sz="4500">
                <a:solidFill>
                  <a:srgbClr val="FFFFFF"/>
                </a:solidFill>
                <a:effectLst/>
                <a:latin typeface="Times New Roman"/>
                <a:ea typeface="Times New Roman"/>
                <a:cs typeface="Times New Roman"/>
                <a:sym typeface="Times New Roman"/>
              </a:defRPr>
            </a:pPr>
            <a:r>
              <a:rPr b="1">
                <a:latin typeface="Arial"/>
                <a:ea typeface="Arial"/>
                <a:cs typeface="Arial"/>
                <a:sym typeface="Arial"/>
              </a:rPr>
              <a:t>What are you going to do?</a:t>
            </a:r>
            <a:endParaRPr b="1">
              <a:latin typeface="Arial"/>
              <a:ea typeface="Arial"/>
              <a:cs typeface="Arial"/>
              <a:sym typeface="Arial"/>
            </a:endParaRPr>
          </a:p>
          <a:p>
            <a:pPr marL="228600" marR="457200" algn="l" defTabSz="457200">
              <a:defRPr i="0" sz="4500">
                <a:solidFill>
                  <a:srgbClr val="FFFFFF"/>
                </a:solidFill>
                <a:effectLst/>
                <a:latin typeface="Times New Roman"/>
                <a:ea typeface="Times New Roman"/>
                <a:cs typeface="Times New Roman"/>
                <a:sym typeface="Times New Roman"/>
              </a:defRPr>
            </a:pPr>
            <a:r>
              <a:rPr b="1">
                <a:latin typeface="Arial"/>
                <a:ea typeface="Arial"/>
                <a:cs typeface="Arial"/>
                <a:sym typeface="Arial"/>
              </a:rPr>
              <a:t> Who are you going to be ,today?</a:t>
            </a:r>
            <a:endParaRPr b="1">
              <a:latin typeface="Arial"/>
              <a:ea typeface="Arial"/>
              <a:cs typeface="Arial"/>
              <a:sym typeface="Arial"/>
            </a:endParaRPr>
          </a:p>
          <a:p>
            <a:pPr marL="228600" marR="457200" algn="l" defTabSz="457200">
              <a:defRPr i="0" sz="4500">
                <a:solidFill>
                  <a:srgbClr val="FFFFFF"/>
                </a:solidFill>
                <a:effectLst/>
                <a:latin typeface="Times New Roman"/>
                <a:ea typeface="Times New Roman"/>
                <a:cs typeface="Times New Roman"/>
                <a:sym typeface="Times New Roman"/>
              </a:defRPr>
            </a:pPr>
            <a:r>
              <a:rPr b="1">
                <a:latin typeface="Arial"/>
                <a:ea typeface="Arial"/>
                <a:cs typeface="Arial"/>
                <a:sym typeface="Arial"/>
              </a:rPr>
              <a:t>  Who are you going to be? </a:t>
            </a:r>
            <a:endParaRPr b="1">
              <a:latin typeface="Arial"/>
              <a:ea typeface="Arial"/>
              <a:cs typeface="Arial"/>
              <a:sym typeface="Arial"/>
            </a:endParaRPr>
          </a:p>
          <a:p>
            <a:pPr algn="l" defTabSz="457200">
              <a:defRPr i="0" sz="4500">
                <a:solidFill>
                  <a:srgbClr val="FFFFFF"/>
                </a:solidFill>
                <a:effectLst/>
                <a:latin typeface="Helvetica Neue"/>
                <a:ea typeface="Helvetica Neue"/>
                <a:cs typeface="Helvetica Neue"/>
                <a:sym typeface="Helvetica Neue"/>
              </a:defRPr>
            </a:pPr>
            <a:endParaRPr b="1">
              <a:latin typeface="Arial"/>
              <a:ea typeface="Arial"/>
              <a:cs typeface="Arial"/>
              <a:sym typeface="Arial"/>
            </a:endParaRPr>
          </a:p>
          <a:p>
            <a:pPr algn="l" defTabSz="457200">
              <a:defRPr i="0" sz="4500">
                <a:solidFill>
                  <a:srgbClr val="FFFFFF"/>
                </a:solidFill>
                <a:effectLst/>
                <a:latin typeface="Helvetica Neue"/>
                <a:ea typeface="Helvetica Neue"/>
                <a:cs typeface="Helvetica Neue"/>
                <a:sym typeface="Helvetica Neue"/>
              </a:defRPr>
            </a:pPr>
            <a:endParaRPr b="1">
              <a:latin typeface="Arial"/>
              <a:ea typeface="Arial"/>
              <a:cs typeface="Arial"/>
              <a:sym typeface="Arial"/>
            </a:endParaRPr>
          </a:p>
          <a:p>
            <a:pPr algn="l" defTabSz="457200">
              <a:defRPr i="0" sz="4500">
                <a:solidFill>
                  <a:srgbClr val="FFFFFF"/>
                </a:solidFill>
                <a:effectLst/>
                <a:latin typeface="Helvetica Neue"/>
                <a:ea typeface="Helvetica Neue"/>
                <a:cs typeface="Helvetica Neue"/>
                <a:sym typeface="Helvetica Neue"/>
              </a:defRPr>
            </a:pPr>
            <a:r>
              <a:rPr b="1">
                <a:latin typeface="Arial"/>
                <a:ea typeface="Arial"/>
                <a:cs typeface="Arial"/>
                <a:sym typeface="Arial"/>
              </a:rPr>
              <a:t>   </a:t>
            </a:r>
            <a:endParaRPr b="1">
              <a:latin typeface="Arial"/>
              <a:ea typeface="Arial"/>
              <a:cs typeface="Arial"/>
              <a:sym typeface="Arial"/>
            </a:endParaRPr>
          </a:p>
          <a:p>
            <a:pPr algn="l" defTabSz="457200">
              <a:defRPr i="0" sz="4500">
                <a:solidFill>
                  <a:srgbClr val="FFFFFF"/>
                </a:solidFill>
                <a:effectLst/>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45" name="Shape 145"/>
          <p:cNvSpPr/>
          <p:nvPr/>
        </p:nvSpPr>
        <p:spPr>
          <a:xfrm>
            <a:off x="842432" y="71381"/>
            <a:ext cx="3752032"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chemeClr val="accent3"/>
                </a:solidFill>
                <a:latin typeface="Impact"/>
                <a:ea typeface="Impact"/>
                <a:cs typeface="Impact"/>
                <a:sym typeface="Impact"/>
              </a:defRPr>
            </a:lvl1pPr>
          </a:lstStyle>
          <a:p>
            <a:pPr/>
            <a:r>
              <a:t>This Week…</a:t>
            </a:r>
          </a:p>
        </p:txBody>
      </p:sp>
      <p:sp>
        <p:nvSpPr>
          <p:cNvPr id="146" name="Shape 146"/>
          <p:cNvSpPr/>
          <p:nvPr/>
        </p:nvSpPr>
        <p:spPr>
          <a:xfrm>
            <a:off x="2607046" y="2239140"/>
            <a:ext cx="7790707" cy="151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9900">
                <a:solidFill>
                  <a:schemeClr val="accent3">
                    <a:hueOff val="-301785"/>
                    <a:satOff val="-13476"/>
                    <a:lumOff val="-10611"/>
                  </a:schemeClr>
                </a:solidFill>
                <a:latin typeface="Princetown LET"/>
                <a:ea typeface="Princetown LET"/>
                <a:cs typeface="Princetown LET"/>
                <a:sym typeface="Princetown LET"/>
              </a:defRPr>
            </a:lvl1pPr>
          </a:lstStyle>
          <a:p>
            <a:pPr/>
            <a:r>
              <a:t>The  Fourth</a:t>
            </a:r>
          </a:p>
        </p:txBody>
      </p:sp>
      <p:sp>
        <p:nvSpPr>
          <p:cNvPr id="147" name="Shape 147"/>
          <p:cNvSpPr/>
          <p:nvPr/>
        </p:nvSpPr>
        <p:spPr>
          <a:xfrm>
            <a:off x="4076092" y="4876800"/>
            <a:ext cx="4852616" cy="266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18000">
                <a:solidFill>
                  <a:schemeClr val="accent3">
                    <a:hueOff val="-301785"/>
                    <a:satOff val="-13476"/>
                    <a:lumOff val="-10611"/>
                  </a:schemeClr>
                </a:solidFill>
                <a:latin typeface="Princetown LET"/>
                <a:ea typeface="Princetown LET"/>
                <a:cs typeface="Princetown LET"/>
                <a:sym typeface="Princetown LET"/>
              </a:defRPr>
            </a:lvl1pPr>
          </a:lstStyle>
          <a:p>
            <a:pPr/>
            <a:r>
              <a:t>Man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51" name="Shape 151"/>
          <p:cNvSpPr/>
          <p:nvPr/>
        </p:nvSpPr>
        <p:spPr>
          <a:xfrm>
            <a:off x="4727130" y="3083468"/>
            <a:ext cx="3550540"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0">
                <a:solidFill>
                  <a:srgbClr val="000000"/>
                </a:solidFill>
                <a:latin typeface="Bank Gothic Medium"/>
                <a:ea typeface="Bank Gothic Medium"/>
                <a:cs typeface="Bank Gothic Medium"/>
                <a:sym typeface="Bank Gothic Medium"/>
              </a:defRPr>
            </a:pPr>
            <a:r>
              <a:rPr sz="5500"/>
              <a:t>God is a</a:t>
            </a:r>
            <a:r>
              <a:t> </a:t>
            </a:r>
          </a:p>
        </p:txBody>
      </p:sp>
      <p:pic>
        <p:nvPicPr>
          <p:cNvPr id="152" name="1776930_obstacles_web.jpg"/>
          <p:cNvPicPr>
            <a:picLocks noChangeAspect="1"/>
          </p:cNvPicPr>
          <p:nvPr/>
        </p:nvPicPr>
        <p:blipFill>
          <a:blip r:embed="rId3">
            <a:extLst/>
          </a:blip>
          <a:stretch>
            <a:fillRect/>
          </a:stretch>
        </p:blipFill>
        <p:spPr>
          <a:xfrm>
            <a:off x="1625599" y="0"/>
            <a:ext cx="9753601" cy="9753601"/>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56" name="Shape 156"/>
          <p:cNvSpPr/>
          <p:nvPr/>
        </p:nvSpPr>
        <p:spPr>
          <a:xfrm>
            <a:off x="1485979" y="1628444"/>
            <a:ext cx="10352632" cy="64967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500">
                <a:solidFill>
                  <a:srgbClr val="FFFFFF"/>
                </a:solidFill>
                <a:effectLst/>
                <a:latin typeface="Helvetica Neue"/>
                <a:ea typeface="Helvetica Neue"/>
                <a:cs typeface="Helvetica Neue"/>
                <a:sym typeface="Helvetica Neue"/>
              </a:defRPr>
            </a:pPr>
            <a:r>
              <a:rPr b="1" sz="1200">
                <a:latin typeface="Arial"/>
                <a:ea typeface="Arial"/>
                <a:cs typeface="Arial"/>
                <a:sym typeface="Arial"/>
              </a:rPr>
              <a:t>8 </a:t>
            </a:r>
            <a:r>
              <a:t>At this time some astrologers</a:t>
            </a:r>
            <a:r>
              <a:rPr sz="1000"/>
              <a:t>[</a:t>
            </a:r>
            <a:r>
              <a:rPr sz="1000">
                <a:solidFill>
                  <a:srgbClr val="631E16"/>
                </a:solidFill>
              </a:rPr>
              <a:t>b</a:t>
            </a:r>
            <a:r>
              <a:rPr sz="1000"/>
              <a:t>]</a:t>
            </a:r>
            <a:r>
              <a:t> came forward and denounced the Jews. </a:t>
            </a:r>
            <a:r>
              <a:rPr b="1" sz="1200">
                <a:latin typeface="Arial"/>
                <a:ea typeface="Arial"/>
                <a:cs typeface="Arial"/>
                <a:sym typeface="Arial"/>
              </a:rPr>
              <a:t>9 </a:t>
            </a:r>
            <a:r>
              <a:t>They said to King Nebuchadnezzar, “May the king live forever! </a:t>
            </a:r>
            <a:r>
              <a:rPr b="1" sz="1200">
                <a:latin typeface="Arial"/>
                <a:ea typeface="Arial"/>
                <a:cs typeface="Arial"/>
                <a:sym typeface="Arial"/>
              </a:rPr>
              <a:t>10 </a:t>
            </a:r>
            <a:r>
              <a:t>Your Majesty has issued a decree that everyone who hears the sound of the horn, flute, zither, lyre, harp, pipe and all kinds of music must fall down and worship the image of gold,</a:t>
            </a:r>
          </a:p>
          <a:p>
            <a:pPr algn="l" defTabSz="457200">
              <a:defRPr i="0" sz="1600">
                <a:solidFill>
                  <a:srgbClr val="000000"/>
                </a:solidFill>
                <a:effectLst/>
                <a:latin typeface="Helvetica Neue"/>
                <a:ea typeface="Helvetica Neue"/>
                <a:cs typeface="Helvetica Neue"/>
                <a:sym typeface="Helvetica Neue"/>
              </a:defRPr>
            </a:pPr>
            <a:r>
              <a:rPr b="1" sz="1200">
                <a:latin typeface="Arial"/>
                <a:ea typeface="Arial"/>
                <a:cs typeface="Arial"/>
                <a:sym typeface="Arial"/>
              </a:rPr>
              <a:t>7 </a:t>
            </a:r>
            <a:r>
              <a:t>Accept one another, then, just as Christ accepted you, in order to bring praise to God.</a:t>
            </a:r>
          </a:p>
        </p:txBody>
      </p:sp>
      <p:sp>
        <p:nvSpPr>
          <p:cNvPr id="157" name="Shape 157"/>
          <p:cNvSpPr/>
          <p:nvPr/>
        </p:nvSpPr>
        <p:spPr>
          <a:xfrm>
            <a:off x="4361284" y="598069"/>
            <a:ext cx="4282232"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Daniel 3:8-10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61" name="Shape 161"/>
          <p:cNvSpPr/>
          <p:nvPr/>
        </p:nvSpPr>
        <p:spPr>
          <a:xfrm>
            <a:off x="1554505" y="1765230"/>
            <a:ext cx="10352632" cy="7182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500">
                <a:solidFill>
                  <a:srgbClr val="FFFFFF"/>
                </a:solidFill>
                <a:effectLst/>
                <a:latin typeface="Helvetica Neue"/>
                <a:ea typeface="Helvetica Neue"/>
                <a:cs typeface="Helvetica Neue"/>
                <a:sym typeface="Helvetica Neue"/>
              </a:defRPr>
            </a:pPr>
            <a:r>
              <a:rPr b="1" sz="1200">
                <a:latin typeface="Arial"/>
                <a:ea typeface="Arial"/>
                <a:cs typeface="Arial"/>
                <a:sym typeface="Arial"/>
              </a:rPr>
              <a:t>11 </a:t>
            </a:r>
            <a:r>
              <a:t>and that whoever does not fall down and worship will be thrown into a blazing furnace. </a:t>
            </a:r>
            <a:r>
              <a:rPr b="1" sz="1200">
                <a:latin typeface="Arial"/>
                <a:ea typeface="Arial"/>
                <a:cs typeface="Arial"/>
                <a:sym typeface="Arial"/>
              </a:rPr>
              <a:t>12 </a:t>
            </a:r>
            <a:r>
              <a:t>But there are some Jews whom you have set over the affairs of the province of Babylon—Shadrach, Meshach and Abednego—who pay no attention to you, Your Majesty. They neither serve your gods nor worship the image of gold you have set up.”</a:t>
            </a:r>
          </a:p>
          <a:p>
            <a:pPr algn="l" defTabSz="457200">
              <a:defRPr i="0" sz="1600">
                <a:solidFill>
                  <a:srgbClr val="000000"/>
                </a:solidFill>
                <a:effectLst/>
                <a:latin typeface="Helvetica Neue"/>
                <a:ea typeface="Helvetica Neue"/>
                <a:cs typeface="Helvetica Neue"/>
                <a:sym typeface="Helvetica Neue"/>
              </a:defRPr>
            </a:pPr>
            <a:r>
              <a:rPr b="1" sz="1200">
                <a:latin typeface="Arial"/>
                <a:ea typeface="Arial"/>
                <a:cs typeface="Arial"/>
                <a:sym typeface="Arial"/>
              </a:rPr>
              <a:t>7 </a:t>
            </a:r>
            <a:r>
              <a:t>Accept one another, then, just as Christ accepted you, in order to bring praise to God.</a:t>
            </a:r>
          </a:p>
        </p:txBody>
      </p:sp>
      <p:sp>
        <p:nvSpPr>
          <p:cNvPr id="162" name="Shape 162"/>
          <p:cNvSpPr/>
          <p:nvPr/>
        </p:nvSpPr>
        <p:spPr>
          <a:xfrm>
            <a:off x="4287800" y="598069"/>
            <a:ext cx="4429200"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Daniel 3:11-12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66" name="choose.jpg"/>
          <p:cNvPicPr>
            <a:picLocks noChangeAspect="1"/>
          </p:cNvPicPr>
          <p:nvPr/>
        </p:nvPicPr>
        <p:blipFill>
          <a:blip r:embed="rId3">
            <a:extLst/>
          </a:blip>
          <a:stretch>
            <a:fillRect/>
          </a:stretch>
        </p:blipFill>
        <p:spPr>
          <a:xfrm>
            <a:off x="1512018" y="0"/>
            <a:ext cx="9270218" cy="9753601"/>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70" name="Shape 170"/>
          <p:cNvSpPr/>
          <p:nvPr/>
        </p:nvSpPr>
        <p:spPr>
          <a:xfrm>
            <a:off x="1485979" y="2090800"/>
            <a:ext cx="10352632" cy="55719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500">
                <a:solidFill>
                  <a:srgbClr val="FFFFFF"/>
                </a:solidFill>
                <a:effectLst/>
                <a:latin typeface="Helvetica Neue"/>
                <a:ea typeface="Helvetica Neue"/>
                <a:cs typeface="Helvetica Neue"/>
                <a:sym typeface="Helvetica Neue"/>
              </a:defRPr>
            </a:pPr>
            <a:r>
              <a:rPr b="1" sz="1200">
                <a:latin typeface="Arial"/>
                <a:ea typeface="Arial"/>
                <a:cs typeface="Arial"/>
                <a:sym typeface="Arial"/>
              </a:rPr>
              <a:t>13 </a:t>
            </a:r>
            <a:r>
              <a:t>Furious with rage, Nebuchadnezzar summoned Shadrach, Meshach and Abednego. So these men were brought before the king, </a:t>
            </a:r>
            <a:r>
              <a:rPr b="1" sz="1200">
                <a:latin typeface="Arial"/>
                <a:ea typeface="Arial"/>
                <a:cs typeface="Arial"/>
                <a:sym typeface="Arial"/>
              </a:rPr>
              <a:t>14 </a:t>
            </a:r>
            <a:r>
              <a:t>and Nebuchadnezzar said to them, “Is it true, Shadrach, Meshach and Abednego, that you do not serve my gods or worship the image of gold I have set up?</a:t>
            </a:r>
          </a:p>
        </p:txBody>
      </p:sp>
      <p:sp>
        <p:nvSpPr>
          <p:cNvPr id="171" name="Shape 171"/>
          <p:cNvSpPr/>
          <p:nvPr/>
        </p:nvSpPr>
        <p:spPr>
          <a:xfrm>
            <a:off x="4231803" y="598069"/>
            <a:ext cx="4541194"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Daniel 3:13-14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75" name="Shape 175"/>
          <p:cNvSpPr/>
          <p:nvPr/>
        </p:nvSpPr>
        <p:spPr>
          <a:xfrm>
            <a:off x="1485979" y="1971344"/>
            <a:ext cx="10352632" cy="58109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0" sz="4500">
                <a:solidFill>
                  <a:srgbClr val="FFFFFF"/>
                </a:solidFill>
                <a:effectLst/>
                <a:latin typeface="Helvetica Neue"/>
                <a:ea typeface="Helvetica Neue"/>
                <a:cs typeface="Helvetica Neue"/>
                <a:sym typeface="Helvetica Neue"/>
              </a:defRPr>
            </a:pPr>
            <a:r>
              <a:rPr b="1" sz="1200">
                <a:latin typeface="Arial"/>
                <a:ea typeface="Arial"/>
                <a:cs typeface="Arial"/>
                <a:sym typeface="Arial"/>
              </a:rPr>
              <a:t>15 </a:t>
            </a:r>
            <a:r>
              <a:t>Now when you hear the sound of the horn, flute, zither, lyre, harp, pipe and all kinds of music, if you are ready to fall down and worship the image I made, very good. But if you do not worship it, you will be thrown immediately into a blazing furnace. Then what god will be able to rescue you from my hand?”</a:t>
            </a:r>
          </a:p>
          <a:p>
            <a:pPr algn="l" defTabSz="457200">
              <a:defRPr i="0" sz="1600">
                <a:solidFill>
                  <a:srgbClr val="000000"/>
                </a:solidFill>
                <a:effectLst/>
                <a:latin typeface="Helvetica Neue"/>
                <a:ea typeface="Helvetica Neue"/>
                <a:cs typeface="Helvetica Neue"/>
                <a:sym typeface="Helvetica Neue"/>
              </a:defRPr>
            </a:pPr>
            <a:r>
              <a:rPr b="1" sz="1200">
                <a:latin typeface="Arial"/>
                <a:ea typeface="Arial"/>
                <a:cs typeface="Arial"/>
                <a:sym typeface="Arial"/>
              </a:rPr>
              <a:t>7 </a:t>
            </a:r>
            <a:r>
              <a:t>Accept one another, then, just as Christ accepted you, in order to bring praise to God.</a:t>
            </a:r>
          </a:p>
        </p:txBody>
      </p:sp>
      <p:sp>
        <p:nvSpPr>
          <p:cNvPr id="176" name="Shape 176"/>
          <p:cNvSpPr/>
          <p:nvPr/>
        </p:nvSpPr>
        <p:spPr>
          <a:xfrm>
            <a:off x="4217664" y="598069"/>
            <a:ext cx="4569471"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z="6000">
                <a:solidFill>
                  <a:srgbClr val="147AFF"/>
                </a:solidFill>
                <a:latin typeface="Impact"/>
                <a:ea typeface="Impact"/>
                <a:cs typeface="Impact"/>
                <a:sym typeface="Impact"/>
              </a:defRPr>
            </a:lvl1pPr>
          </a:lstStyle>
          <a:p>
            <a:pPr/>
            <a:r>
              <a:t>Daniel 3:13-15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